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90" r:id="rId35"/>
    <p:sldId id="289" r:id="rId36"/>
    <p:sldId id="291" r:id="rId37"/>
    <p:sldId id="292" r:id="rId3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4BEC9C-27F7-80D2-693F-ECE4F824F136}" v="558" dt="2024-11-01T08:32:03.591"/>
    <p1510:client id="{EE72A192-D5BF-548F-0610-6D51289D1C96}" v="54" dt="2024-11-01T06:57:13.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6DFD83-7CC8-4188-BC8E-346F41EAFFC2}"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B9D858F2-FD80-403D-8CEB-ACCE37C428F4}">
      <dgm:prSet/>
      <dgm:spPr/>
      <dgm:t>
        <a:bodyPr/>
        <a:lstStyle/>
        <a:p>
          <a:r>
            <a:rPr lang="tr-TR" b="1"/>
            <a:t>Doğru Öğrenme:</a:t>
          </a:r>
          <a:r>
            <a:rPr lang="tr-TR"/>
            <a:t> Modelin dizinin sıralı doğasını dikkate alarak öğrenmesini sağlar.</a:t>
          </a:r>
          <a:endParaRPr lang="en-US"/>
        </a:p>
      </dgm:t>
    </dgm:pt>
    <dgm:pt modelId="{C50D71AB-1D4D-4864-ABAD-3AB3DF88E9EA}" type="parTrans" cxnId="{F2F54AE8-B9E4-4FC8-AD27-0C4DE1FC398C}">
      <dgm:prSet/>
      <dgm:spPr/>
      <dgm:t>
        <a:bodyPr/>
        <a:lstStyle/>
        <a:p>
          <a:endParaRPr lang="en-US"/>
        </a:p>
      </dgm:t>
    </dgm:pt>
    <dgm:pt modelId="{76C1F712-3F6B-4409-AB2B-C398E2E6580F}" type="sibTrans" cxnId="{F2F54AE8-B9E4-4FC8-AD27-0C4DE1FC398C}">
      <dgm:prSet phldrT="1" phldr="0"/>
      <dgm:spPr/>
      <dgm:t>
        <a:bodyPr/>
        <a:lstStyle/>
        <a:p>
          <a:r>
            <a:rPr lang="en-US"/>
            <a:t>1</a:t>
          </a:r>
        </a:p>
      </dgm:t>
    </dgm:pt>
    <dgm:pt modelId="{2AABB243-043E-4496-A5E8-ED0DA281E084}">
      <dgm:prSet/>
      <dgm:spPr/>
      <dgm:t>
        <a:bodyPr/>
        <a:lstStyle/>
        <a:p>
          <a:r>
            <a:rPr lang="tr-TR" b="1"/>
            <a:t>Otantik Üretim:</a:t>
          </a:r>
          <a:r>
            <a:rPr lang="tr-TR"/>
            <a:t> Doğal ve tutarlı cümleler oluşturmasına yardımcı olur.</a:t>
          </a:r>
          <a:endParaRPr lang="en-US"/>
        </a:p>
      </dgm:t>
    </dgm:pt>
    <dgm:pt modelId="{5A7039A2-EE53-4B62-97E0-21B212F3089B}" type="parTrans" cxnId="{354A9770-E8CA-473C-8180-32FEACF3E523}">
      <dgm:prSet/>
      <dgm:spPr/>
      <dgm:t>
        <a:bodyPr/>
        <a:lstStyle/>
        <a:p>
          <a:endParaRPr lang="en-US"/>
        </a:p>
      </dgm:t>
    </dgm:pt>
    <dgm:pt modelId="{2381EE44-AE33-4D65-BC0D-1D9BE79ADB57}" type="sibTrans" cxnId="{354A9770-E8CA-473C-8180-32FEACF3E523}">
      <dgm:prSet phldrT="2" phldr="0"/>
      <dgm:spPr/>
      <dgm:t>
        <a:bodyPr/>
        <a:lstStyle/>
        <a:p>
          <a:r>
            <a:rPr lang="en-US"/>
            <a:t>2</a:t>
          </a:r>
        </a:p>
      </dgm:t>
    </dgm:pt>
    <dgm:pt modelId="{5818BF5D-063E-4A92-AF45-03165ED15031}" type="pres">
      <dgm:prSet presAssocID="{996DFD83-7CC8-4188-BC8E-346F41EAFFC2}" presName="Name0" presStyleCnt="0">
        <dgm:presLayoutVars>
          <dgm:animLvl val="lvl"/>
          <dgm:resizeHandles val="exact"/>
        </dgm:presLayoutVars>
      </dgm:prSet>
      <dgm:spPr/>
    </dgm:pt>
    <dgm:pt modelId="{6B6C9818-340E-41C7-952B-C9A4DB756152}" type="pres">
      <dgm:prSet presAssocID="{B9D858F2-FD80-403D-8CEB-ACCE37C428F4}" presName="compositeNode" presStyleCnt="0">
        <dgm:presLayoutVars>
          <dgm:bulletEnabled val="1"/>
        </dgm:presLayoutVars>
      </dgm:prSet>
      <dgm:spPr/>
    </dgm:pt>
    <dgm:pt modelId="{AD0070E5-0909-496E-BE0F-5CC06CB31AAD}" type="pres">
      <dgm:prSet presAssocID="{B9D858F2-FD80-403D-8CEB-ACCE37C428F4}" presName="bgRect" presStyleLbl="bgAccFollowNode1" presStyleIdx="0" presStyleCnt="2"/>
      <dgm:spPr/>
    </dgm:pt>
    <dgm:pt modelId="{DC7632B4-2AF8-4992-AF83-74AD606E2509}" type="pres">
      <dgm:prSet presAssocID="{76C1F712-3F6B-4409-AB2B-C398E2E6580F}" presName="sibTransNodeCircle" presStyleLbl="alignNode1" presStyleIdx="0" presStyleCnt="4">
        <dgm:presLayoutVars>
          <dgm:chMax val="0"/>
          <dgm:bulletEnabled/>
        </dgm:presLayoutVars>
      </dgm:prSet>
      <dgm:spPr/>
    </dgm:pt>
    <dgm:pt modelId="{9FFEC3EB-488E-419D-8FA5-77D375FF3512}" type="pres">
      <dgm:prSet presAssocID="{B9D858F2-FD80-403D-8CEB-ACCE37C428F4}" presName="bottomLine" presStyleLbl="alignNode1" presStyleIdx="1" presStyleCnt="4">
        <dgm:presLayoutVars/>
      </dgm:prSet>
      <dgm:spPr/>
    </dgm:pt>
    <dgm:pt modelId="{760E2FDE-EC4F-4152-B0CE-B626049FBF33}" type="pres">
      <dgm:prSet presAssocID="{B9D858F2-FD80-403D-8CEB-ACCE37C428F4}" presName="nodeText" presStyleLbl="bgAccFollowNode1" presStyleIdx="0" presStyleCnt="2">
        <dgm:presLayoutVars>
          <dgm:bulletEnabled val="1"/>
        </dgm:presLayoutVars>
      </dgm:prSet>
      <dgm:spPr/>
    </dgm:pt>
    <dgm:pt modelId="{66F20D6B-7E0B-452B-8D16-2CBBCED27C7A}" type="pres">
      <dgm:prSet presAssocID="{76C1F712-3F6B-4409-AB2B-C398E2E6580F}" presName="sibTrans" presStyleCnt="0"/>
      <dgm:spPr/>
    </dgm:pt>
    <dgm:pt modelId="{28013D78-4901-4C08-9374-62F2B8B98053}" type="pres">
      <dgm:prSet presAssocID="{2AABB243-043E-4496-A5E8-ED0DA281E084}" presName="compositeNode" presStyleCnt="0">
        <dgm:presLayoutVars>
          <dgm:bulletEnabled val="1"/>
        </dgm:presLayoutVars>
      </dgm:prSet>
      <dgm:spPr/>
    </dgm:pt>
    <dgm:pt modelId="{25BD2869-CFBB-4139-86B4-1E3CB7D25017}" type="pres">
      <dgm:prSet presAssocID="{2AABB243-043E-4496-A5E8-ED0DA281E084}" presName="bgRect" presStyleLbl="bgAccFollowNode1" presStyleIdx="1" presStyleCnt="2"/>
      <dgm:spPr/>
    </dgm:pt>
    <dgm:pt modelId="{B681642A-7279-4309-9643-243E546E378F}" type="pres">
      <dgm:prSet presAssocID="{2381EE44-AE33-4D65-BC0D-1D9BE79ADB57}" presName="sibTransNodeCircle" presStyleLbl="alignNode1" presStyleIdx="2" presStyleCnt="4">
        <dgm:presLayoutVars>
          <dgm:chMax val="0"/>
          <dgm:bulletEnabled/>
        </dgm:presLayoutVars>
      </dgm:prSet>
      <dgm:spPr/>
    </dgm:pt>
    <dgm:pt modelId="{B9D71F14-7577-474C-90C6-4DD231F4EBE3}" type="pres">
      <dgm:prSet presAssocID="{2AABB243-043E-4496-A5E8-ED0DA281E084}" presName="bottomLine" presStyleLbl="alignNode1" presStyleIdx="3" presStyleCnt="4">
        <dgm:presLayoutVars/>
      </dgm:prSet>
      <dgm:spPr/>
    </dgm:pt>
    <dgm:pt modelId="{CF3F5714-A574-44B4-A8AE-51CD4DDD6D43}" type="pres">
      <dgm:prSet presAssocID="{2AABB243-043E-4496-A5E8-ED0DA281E084}" presName="nodeText" presStyleLbl="bgAccFollowNode1" presStyleIdx="1" presStyleCnt="2">
        <dgm:presLayoutVars>
          <dgm:bulletEnabled val="1"/>
        </dgm:presLayoutVars>
      </dgm:prSet>
      <dgm:spPr/>
    </dgm:pt>
  </dgm:ptLst>
  <dgm:cxnLst>
    <dgm:cxn modelId="{E4AB3B46-5385-436D-91DB-29944FAD7377}" type="presOf" srcId="{996DFD83-7CC8-4188-BC8E-346F41EAFFC2}" destId="{5818BF5D-063E-4A92-AF45-03165ED15031}" srcOrd="0" destOrd="0" presId="urn:microsoft.com/office/officeart/2016/7/layout/BasicLinearProcessNumbered"/>
    <dgm:cxn modelId="{83847747-4347-467C-9E76-5F9B446592E7}" type="presOf" srcId="{2AABB243-043E-4496-A5E8-ED0DA281E084}" destId="{25BD2869-CFBB-4139-86B4-1E3CB7D25017}" srcOrd="0" destOrd="0" presId="urn:microsoft.com/office/officeart/2016/7/layout/BasicLinearProcessNumbered"/>
    <dgm:cxn modelId="{354A9770-E8CA-473C-8180-32FEACF3E523}" srcId="{996DFD83-7CC8-4188-BC8E-346F41EAFFC2}" destId="{2AABB243-043E-4496-A5E8-ED0DA281E084}" srcOrd="1" destOrd="0" parTransId="{5A7039A2-EE53-4B62-97E0-21B212F3089B}" sibTransId="{2381EE44-AE33-4D65-BC0D-1D9BE79ADB57}"/>
    <dgm:cxn modelId="{A7A2DD56-C67B-4493-BA50-FABE7220F6E6}" type="presOf" srcId="{B9D858F2-FD80-403D-8CEB-ACCE37C428F4}" destId="{AD0070E5-0909-496E-BE0F-5CC06CB31AAD}" srcOrd="0" destOrd="0" presId="urn:microsoft.com/office/officeart/2016/7/layout/BasicLinearProcessNumbered"/>
    <dgm:cxn modelId="{1F3E1D9B-17D7-4406-A4C7-FB31C7EDBEA5}" type="presOf" srcId="{76C1F712-3F6B-4409-AB2B-C398E2E6580F}" destId="{DC7632B4-2AF8-4992-AF83-74AD606E2509}" srcOrd="0" destOrd="0" presId="urn:microsoft.com/office/officeart/2016/7/layout/BasicLinearProcessNumbered"/>
    <dgm:cxn modelId="{795367A0-C42F-40E7-8C18-6B5064B6FFDE}" type="presOf" srcId="{2AABB243-043E-4496-A5E8-ED0DA281E084}" destId="{CF3F5714-A574-44B4-A8AE-51CD4DDD6D43}" srcOrd="1" destOrd="0" presId="urn:microsoft.com/office/officeart/2016/7/layout/BasicLinearProcessNumbered"/>
    <dgm:cxn modelId="{D1C4D9BF-8177-40B9-B68B-4D373DBAB36A}" type="presOf" srcId="{2381EE44-AE33-4D65-BC0D-1D9BE79ADB57}" destId="{B681642A-7279-4309-9643-243E546E378F}" srcOrd="0" destOrd="0" presId="urn:microsoft.com/office/officeart/2016/7/layout/BasicLinearProcessNumbered"/>
    <dgm:cxn modelId="{3C7ABCCF-A69C-4809-8BFD-C5FB2801B035}" type="presOf" srcId="{B9D858F2-FD80-403D-8CEB-ACCE37C428F4}" destId="{760E2FDE-EC4F-4152-B0CE-B626049FBF33}" srcOrd="1" destOrd="0" presId="urn:microsoft.com/office/officeart/2016/7/layout/BasicLinearProcessNumbered"/>
    <dgm:cxn modelId="{F2F54AE8-B9E4-4FC8-AD27-0C4DE1FC398C}" srcId="{996DFD83-7CC8-4188-BC8E-346F41EAFFC2}" destId="{B9D858F2-FD80-403D-8CEB-ACCE37C428F4}" srcOrd="0" destOrd="0" parTransId="{C50D71AB-1D4D-4864-ABAD-3AB3DF88E9EA}" sibTransId="{76C1F712-3F6B-4409-AB2B-C398E2E6580F}"/>
    <dgm:cxn modelId="{EB9EDDF1-448C-41B9-8174-F365F13192EE}" type="presParOf" srcId="{5818BF5D-063E-4A92-AF45-03165ED15031}" destId="{6B6C9818-340E-41C7-952B-C9A4DB756152}" srcOrd="0" destOrd="0" presId="urn:microsoft.com/office/officeart/2016/7/layout/BasicLinearProcessNumbered"/>
    <dgm:cxn modelId="{30A1481B-0AC7-4D61-A4D4-3985707A7631}" type="presParOf" srcId="{6B6C9818-340E-41C7-952B-C9A4DB756152}" destId="{AD0070E5-0909-496E-BE0F-5CC06CB31AAD}" srcOrd="0" destOrd="0" presId="urn:microsoft.com/office/officeart/2016/7/layout/BasicLinearProcessNumbered"/>
    <dgm:cxn modelId="{C8DEEFF1-FA22-407C-9FD5-10EE6D78C863}" type="presParOf" srcId="{6B6C9818-340E-41C7-952B-C9A4DB756152}" destId="{DC7632B4-2AF8-4992-AF83-74AD606E2509}" srcOrd="1" destOrd="0" presId="urn:microsoft.com/office/officeart/2016/7/layout/BasicLinearProcessNumbered"/>
    <dgm:cxn modelId="{544493AD-32A5-44FC-BDB2-144F939A6B2E}" type="presParOf" srcId="{6B6C9818-340E-41C7-952B-C9A4DB756152}" destId="{9FFEC3EB-488E-419D-8FA5-77D375FF3512}" srcOrd="2" destOrd="0" presId="urn:microsoft.com/office/officeart/2016/7/layout/BasicLinearProcessNumbered"/>
    <dgm:cxn modelId="{02245ED4-5E3C-4242-AE96-76AFDF073F33}" type="presParOf" srcId="{6B6C9818-340E-41C7-952B-C9A4DB756152}" destId="{760E2FDE-EC4F-4152-B0CE-B626049FBF33}" srcOrd="3" destOrd="0" presId="urn:microsoft.com/office/officeart/2016/7/layout/BasicLinearProcessNumbered"/>
    <dgm:cxn modelId="{AF9CB20E-1806-4B12-B5B8-802783ED5564}" type="presParOf" srcId="{5818BF5D-063E-4A92-AF45-03165ED15031}" destId="{66F20D6B-7E0B-452B-8D16-2CBBCED27C7A}" srcOrd="1" destOrd="0" presId="urn:microsoft.com/office/officeart/2016/7/layout/BasicLinearProcessNumbered"/>
    <dgm:cxn modelId="{9F2F9E0F-A22F-4214-8E5D-F8FC25AD1654}" type="presParOf" srcId="{5818BF5D-063E-4A92-AF45-03165ED15031}" destId="{28013D78-4901-4C08-9374-62F2B8B98053}" srcOrd="2" destOrd="0" presId="urn:microsoft.com/office/officeart/2016/7/layout/BasicLinearProcessNumbered"/>
    <dgm:cxn modelId="{C834DC04-E972-4717-96F9-33866BEBC229}" type="presParOf" srcId="{28013D78-4901-4C08-9374-62F2B8B98053}" destId="{25BD2869-CFBB-4139-86B4-1E3CB7D25017}" srcOrd="0" destOrd="0" presId="urn:microsoft.com/office/officeart/2016/7/layout/BasicLinearProcessNumbered"/>
    <dgm:cxn modelId="{C506EAD7-AD66-4604-8022-33ABF4B08F22}" type="presParOf" srcId="{28013D78-4901-4C08-9374-62F2B8B98053}" destId="{B681642A-7279-4309-9643-243E546E378F}" srcOrd="1" destOrd="0" presId="urn:microsoft.com/office/officeart/2016/7/layout/BasicLinearProcessNumbered"/>
    <dgm:cxn modelId="{2A09C35D-8248-46BC-ADC9-63039CFC7124}" type="presParOf" srcId="{28013D78-4901-4C08-9374-62F2B8B98053}" destId="{B9D71F14-7577-474C-90C6-4DD231F4EBE3}" srcOrd="2" destOrd="0" presId="urn:microsoft.com/office/officeart/2016/7/layout/BasicLinearProcessNumbered"/>
    <dgm:cxn modelId="{844419E1-59FC-41F5-95EA-E2A60E46D882}" type="presParOf" srcId="{28013D78-4901-4C08-9374-62F2B8B98053}" destId="{CF3F5714-A574-44B4-A8AE-51CD4DDD6D4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070E5-0909-496E-BE0F-5CC06CB31AAD}">
      <dsp:nvSpPr>
        <dsp:cNvPr id="0" name=""/>
        <dsp:cNvSpPr/>
      </dsp:nvSpPr>
      <dsp:spPr>
        <a:xfrm>
          <a:off x="1336" y="0"/>
          <a:ext cx="5210649" cy="44143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243" tIns="330200" rIns="406243" bIns="330200" numCol="1" spcCol="1270" anchor="t" anchorCtr="0">
          <a:noAutofit/>
        </a:bodyPr>
        <a:lstStyle/>
        <a:p>
          <a:pPr marL="0" lvl="0" indent="0" algn="l" defTabSz="1155700">
            <a:lnSpc>
              <a:spcPct val="90000"/>
            </a:lnSpc>
            <a:spcBef>
              <a:spcPct val="0"/>
            </a:spcBef>
            <a:spcAft>
              <a:spcPct val="35000"/>
            </a:spcAft>
            <a:buNone/>
          </a:pPr>
          <a:r>
            <a:rPr lang="tr-TR" sz="2600" b="1" kern="1200"/>
            <a:t>Doğru Öğrenme:</a:t>
          </a:r>
          <a:r>
            <a:rPr lang="tr-TR" sz="2600" kern="1200"/>
            <a:t> Modelin dizinin sıralı doğasını dikkate alarak öğrenmesini sağlar.</a:t>
          </a:r>
          <a:endParaRPr lang="en-US" sz="2600" kern="1200"/>
        </a:p>
      </dsp:txBody>
      <dsp:txXfrm>
        <a:off x="1336" y="1677454"/>
        <a:ext cx="5210649" cy="2648612"/>
      </dsp:txXfrm>
    </dsp:sp>
    <dsp:sp modelId="{DC7632B4-2AF8-4992-AF83-74AD606E2509}">
      <dsp:nvSpPr>
        <dsp:cNvPr id="0" name=""/>
        <dsp:cNvSpPr/>
      </dsp:nvSpPr>
      <dsp:spPr>
        <a:xfrm>
          <a:off x="1944507" y="441435"/>
          <a:ext cx="1324306" cy="132430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248" tIns="12700" rIns="10324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138447" y="635375"/>
        <a:ext cx="936426" cy="936426"/>
      </dsp:txXfrm>
    </dsp:sp>
    <dsp:sp modelId="{9FFEC3EB-488E-419D-8FA5-77D375FF3512}">
      <dsp:nvSpPr>
        <dsp:cNvPr id="0" name=""/>
        <dsp:cNvSpPr/>
      </dsp:nvSpPr>
      <dsp:spPr>
        <a:xfrm>
          <a:off x="1336" y="4414282"/>
          <a:ext cx="5210649"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D2869-CFBB-4139-86B4-1E3CB7D25017}">
      <dsp:nvSpPr>
        <dsp:cNvPr id="0" name=""/>
        <dsp:cNvSpPr/>
      </dsp:nvSpPr>
      <dsp:spPr>
        <a:xfrm>
          <a:off x="5733050" y="0"/>
          <a:ext cx="5210649" cy="44143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243" tIns="330200" rIns="406243" bIns="330200" numCol="1" spcCol="1270" anchor="t" anchorCtr="0">
          <a:noAutofit/>
        </a:bodyPr>
        <a:lstStyle/>
        <a:p>
          <a:pPr marL="0" lvl="0" indent="0" algn="l" defTabSz="1155700">
            <a:lnSpc>
              <a:spcPct val="90000"/>
            </a:lnSpc>
            <a:spcBef>
              <a:spcPct val="0"/>
            </a:spcBef>
            <a:spcAft>
              <a:spcPct val="35000"/>
            </a:spcAft>
            <a:buNone/>
          </a:pPr>
          <a:r>
            <a:rPr lang="tr-TR" sz="2600" b="1" kern="1200"/>
            <a:t>Otantik Üretim:</a:t>
          </a:r>
          <a:r>
            <a:rPr lang="tr-TR" sz="2600" kern="1200"/>
            <a:t> Doğal ve tutarlı cümleler oluşturmasına yardımcı olur.</a:t>
          </a:r>
          <a:endParaRPr lang="en-US" sz="2600" kern="1200"/>
        </a:p>
      </dsp:txBody>
      <dsp:txXfrm>
        <a:off x="5733050" y="1677454"/>
        <a:ext cx="5210649" cy="2648612"/>
      </dsp:txXfrm>
    </dsp:sp>
    <dsp:sp modelId="{B681642A-7279-4309-9643-243E546E378F}">
      <dsp:nvSpPr>
        <dsp:cNvPr id="0" name=""/>
        <dsp:cNvSpPr/>
      </dsp:nvSpPr>
      <dsp:spPr>
        <a:xfrm>
          <a:off x="7676222" y="441435"/>
          <a:ext cx="1324306" cy="132430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248" tIns="12700" rIns="10324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870162" y="635375"/>
        <a:ext cx="936426" cy="936426"/>
      </dsp:txXfrm>
    </dsp:sp>
    <dsp:sp modelId="{B9D71F14-7577-474C-90C6-4DD231F4EBE3}">
      <dsp:nvSpPr>
        <dsp:cNvPr id="0" name=""/>
        <dsp:cNvSpPr/>
      </dsp:nvSpPr>
      <dsp:spPr>
        <a:xfrm>
          <a:off x="5733050" y="4414282"/>
          <a:ext cx="5210649"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11/1/2024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46499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11/1/2024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589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11/1/2024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71172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11/1/2024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0874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11/1/2024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098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11/1/2024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71168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11/1/2024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66785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11/1/2024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65362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11/1/2024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3879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11/1/2024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5208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11/1/2024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0884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11/1/2024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48956676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D572980-FB84-8C29-1FAC-FAC5ECE29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eyaz yüzeydeki yalıtılmış dallı ve çiçekler">
            <a:extLst>
              <a:ext uri="{FF2B5EF4-FFF2-40B4-BE49-F238E27FC236}">
                <a16:creationId xmlns:a16="http://schemas.microsoft.com/office/drawing/2014/main" id="{E8B8C923-B36C-0338-7874-5947A97AB84E}"/>
              </a:ext>
            </a:extLst>
          </p:cNvPr>
          <p:cNvPicPr>
            <a:picLocks noChangeAspect="1"/>
          </p:cNvPicPr>
          <p:nvPr/>
        </p:nvPicPr>
        <p:blipFill>
          <a:blip r:embed="rId2">
            <a:alphaModFix amt="60000"/>
          </a:blip>
          <a:srcRect t="19497" r="-2" b="-2"/>
          <a:stretch/>
        </p:blipFill>
        <p:spPr>
          <a:xfrm>
            <a:off x="1" y="1"/>
            <a:ext cx="12192000" cy="6857999"/>
          </a:xfrm>
          <a:prstGeom prst="rect">
            <a:avLst/>
          </a:prstGeom>
        </p:spPr>
      </p:pic>
      <p:sp>
        <p:nvSpPr>
          <p:cNvPr id="2" name="Başlık 1"/>
          <p:cNvSpPr>
            <a:spLocks noGrp="1"/>
          </p:cNvSpPr>
          <p:nvPr>
            <p:ph type="ctrTitle"/>
          </p:nvPr>
        </p:nvSpPr>
        <p:spPr>
          <a:xfrm>
            <a:off x="2301923" y="1482602"/>
            <a:ext cx="7588155" cy="2236264"/>
          </a:xfrm>
        </p:spPr>
        <p:txBody>
          <a:bodyPr>
            <a:normAutofit/>
          </a:bodyPr>
          <a:lstStyle/>
          <a:p>
            <a:r>
              <a:rPr lang="tr-TR" sz="5400" b="0" dirty="0">
                <a:solidFill>
                  <a:srgbClr val="FFFFFF"/>
                </a:solidFill>
                <a:latin typeface="Aptos Display"/>
              </a:rPr>
              <a:t>Ders 6</a:t>
            </a:r>
            <a:endParaRPr lang="tr-TR" sz="5400" b="0" dirty="0">
              <a:solidFill>
                <a:srgbClr val="000000"/>
              </a:solidFill>
              <a:latin typeface="Aptos Display"/>
            </a:endParaRPr>
          </a:p>
        </p:txBody>
      </p:sp>
      <p:sp>
        <p:nvSpPr>
          <p:cNvPr id="3" name="Alt Başlık 2"/>
          <p:cNvSpPr>
            <a:spLocks noGrp="1"/>
          </p:cNvSpPr>
          <p:nvPr>
            <p:ph type="subTitle" idx="1"/>
          </p:nvPr>
        </p:nvSpPr>
        <p:spPr>
          <a:xfrm>
            <a:off x="2301923" y="3793937"/>
            <a:ext cx="7588155" cy="1414091"/>
          </a:xfrm>
        </p:spPr>
        <p:txBody>
          <a:bodyPr vert="horz" lIns="91440" tIns="45720" rIns="91440" bIns="45720" rtlCol="0" anchor="t">
            <a:normAutofit/>
          </a:bodyPr>
          <a:lstStyle/>
          <a:p>
            <a:r>
              <a:rPr lang="tr-TR" sz="2200" dirty="0" err="1">
                <a:solidFill>
                  <a:srgbClr val="FFFFFF"/>
                </a:solidFill>
                <a:latin typeface="Neue Haas Grotesk Text Pro"/>
              </a:rPr>
              <a:t>Transformers</a:t>
            </a:r>
            <a:r>
              <a:rPr lang="tr-TR" sz="2200" dirty="0">
                <a:solidFill>
                  <a:srgbClr val="FFFFFF"/>
                </a:solidFill>
                <a:latin typeface="Neue Haas Grotesk Text Pro"/>
              </a:rPr>
              <a:t> Mimarisi</a:t>
            </a:r>
            <a:endParaRPr lang="tr-TR" dirty="0"/>
          </a:p>
        </p:txBody>
      </p:sp>
    </p:spTree>
    <p:extLst>
      <p:ext uri="{BB962C8B-B14F-4D97-AF65-F5344CB8AC3E}">
        <p14:creationId xmlns:p14="http://schemas.microsoft.com/office/powerpoint/2010/main" val="16744258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BA7680-B1FB-4B6B-2155-45DD5D6C4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eyin fırtınası bir metal bir basık">
            <a:extLst>
              <a:ext uri="{FF2B5EF4-FFF2-40B4-BE49-F238E27FC236}">
                <a16:creationId xmlns:a16="http://schemas.microsoft.com/office/drawing/2014/main" id="{53316FEB-719A-A079-1C26-F8FD9DAC041E}"/>
              </a:ext>
            </a:extLst>
          </p:cNvPr>
          <p:cNvPicPr>
            <a:picLocks noChangeAspect="1"/>
          </p:cNvPicPr>
          <p:nvPr/>
        </p:nvPicPr>
        <p:blipFill>
          <a:blip r:embed="rId2"/>
          <a:srcRect l="9092" t="23278" r="-7" b="-7"/>
          <a:stretch/>
        </p:blipFill>
        <p:spPr>
          <a:xfrm>
            <a:off x="20" y="-1"/>
            <a:ext cx="12191980" cy="6858001"/>
          </a:xfrm>
          <a:prstGeom prst="rect">
            <a:avLst/>
          </a:prstGeom>
        </p:spPr>
      </p:pic>
      <p:sp>
        <p:nvSpPr>
          <p:cNvPr id="10" name="Rectangle 9">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35000"/>
                </a:srgbClr>
              </a:gs>
              <a:gs pos="10000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2B6E508-6726-CF7B-84C8-BD7996CA6523}"/>
              </a:ext>
            </a:extLst>
          </p:cNvPr>
          <p:cNvSpPr>
            <a:spLocks noGrp="1"/>
          </p:cNvSpPr>
          <p:nvPr>
            <p:ph type="title"/>
          </p:nvPr>
        </p:nvSpPr>
        <p:spPr>
          <a:xfrm>
            <a:off x="624506" y="3991500"/>
            <a:ext cx="8837546" cy="1870483"/>
          </a:xfrm>
        </p:spPr>
        <p:txBody>
          <a:bodyPr vert="horz" lIns="91440" tIns="45720" rIns="91440" bIns="45720" rtlCol="0" anchor="b">
            <a:normAutofit/>
          </a:bodyPr>
          <a:lstStyle/>
          <a:p>
            <a:r>
              <a:rPr lang="en-US" sz="6000">
                <a:solidFill>
                  <a:srgbClr val="FFFFFF"/>
                </a:solidFill>
              </a:rPr>
              <a:t>Attention Mekanizması</a:t>
            </a:r>
          </a:p>
        </p:txBody>
      </p:sp>
    </p:spTree>
    <p:extLst>
      <p:ext uri="{BB962C8B-B14F-4D97-AF65-F5344CB8AC3E}">
        <p14:creationId xmlns:p14="http://schemas.microsoft.com/office/powerpoint/2010/main" val="81127898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kine dişlileri">
            <a:extLst>
              <a:ext uri="{FF2B5EF4-FFF2-40B4-BE49-F238E27FC236}">
                <a16:creationId xmlns:a16="http://schemas.microsoft.com/office/drawing/2014/main" id="{AAB0E53F-24D9-6DDF-489E-9FF2E0386D5A}"/>
              </a:ext>
            </a:extLst>
          </p:cNvPr>
          <p:cNvPicPr>
            <a:picLocks noChangeAspect="1"/>
          </p:cNvPicPr>
          <p:nvPr/>
        </p:nvPicPr>
        <p:blipFill>
          <a:blip r:embed="rId2"/>
          <a:srcRect l="17374" r="35524" b="-3"/>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80ED9B60-897B-51DA-FF05-C077C7BEFB20}"/>
              </a:ext>
            </a:extLst>
          </p:cNvPr>
          <p:cNvSpPr>
            <a:spLocks noGrp="1"/>
          </p:cNvSpPr>
          <p:nvPr>
            <p:ph type="title"/>
          </p:nvPr>
        </p:nvSpPr>
        <p:spPr>
          <a:xfrm>
            <a:off x="612648" y="600075"/>
            <a:ext cx="6035040" cy="1529932"/>
          </a:xfrm>
        </p:spPr>
        <p:txBody>
          <a:bodyPr anchor="b">
            <a:normAutofit/>
          </a:bodyPr>
          <a:lstStyle/>
          <a:p>
            <a:r>
              <a:rPr lang="tr-TR" err="1">
                <a:ea typeface="+mj-lt"/>
                <a:cs typeface="+mj-lt"/>
              </a:rPr>
              <a:t>Attention</a:t>
            </a:r>
            <a:r>
              <a:rPr lang="tr-TR">
                <a:ea typeface="+mj-lt"/>
                <a:cs typeface="+mj-lt"/>
              </a:rPr>
              <a:t> Nedir ve Neden Gereklidir?</a:t>
            </a:r>
            <a:endParaRPr lang="tr-TR" dirty="0"/>
          </a:p>
        </p:txBody>
      </p:sp>
      <p:sp>
        <p:nvSpPr>
          <p:cNvPr id="3" name="İçerik Yer Tutucusu 2">
            <a:extLst>
              <a:ext uri="{FF2B5EF4-FFF2-40B4-BE49-F238E27FC236}">
                <a16:creationId xmlns:a16="http://schemas.microsoft.com/office/drawing/2014/main" id="{0570AF85-4F98-11E1-BFC0-D83BB36F253C}"/>
              </a:ext>
            </a:extLst>
          </p:cNvPr>
          <p:cNvSpPr>
            <a:spLocks noGrp="1"/>
          </p:cNvSpPr>
          <p:nvPr>
            <p:ph idx="1"/>
          </p:nvPr>
        </p:nvSpPr>
        <p:spPr>
          <a:xfrm>
            <a:off x="612648" y="2212848"/>
            <a:ext cx="6035040" cy="4096512"/>
          </a:xfrm>
        </p:spPr>
        <p:txBody>
          <a:bodyPr vert="horz" lIns="91440" tIns="45720" rIns="91440" bIns="45720" rtlCol="0">
            <a:normAutofit/>
          </a:bodyPr>
          <a:lstStyle/>
          <a:p>
            <a:pPr marL="0" indent="0">
              <a:buNone/>
            </a:pPr>
            <a:r>
              <a:rPr lang="tr-TR" sz="1800">
                <a:ea typeface="+mn-lt"/>
                <a:cs typeface="+mn-lt"/>
              </a:rPr>
              <a:t>Attention mekanizması, derin öğrenme modellerinin giriş verisinin belirli bölümlerine odaklanmasını sağlayan bir tekniktir. Özellikle doğal dil işleme (NLP) ve bilgisayarlı görü alanlarında kullanılır. Bu mekanizma, modelin tüm giriş yerine, görevi yerine getirmek için en önemli olan kısımlara yoğunlaşmasına olanak tanır.</a:t>
            </a:r>
            <a:endParaRPr lang="tr-TR" sz="1800"/>
          </a:p>
        </p:txBody>
      </p:sp>
    </p:spTree>
    <p:extLst>
      <p:ext uri="{BB962C8B-B14F-4D97-AF65-F5344CB8AC3E}">
        <p14:creationId xmlns:p14="http://schemas.microsoft.com/office/powerpoint/2010/main" val="408555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kine dişlileri">
            <a:extLst>
              <a:ext uri="{FF2B5EF4-FFF2-40B4-BE49-F238E27FC236}">
                <a16:creationId xmlns:a16="http://schemas.microsoft.com/office/drawing/2014/main" id="{98A1457B-14C7-F966-3FFF-EB35817B0C07}"/>
              </a:ext>
            </a:extLst>
          </p:cNvPr>
          <p:cNvPicPr>
            <a:picLocks noChangeAspect="1"/>
          </p:cNvPicPr>
          <p:nvPr/>
        </p:nvPicPr>
        <p:blipFill>
          <a:blip r:embed="rId2"/>
          <a:srcRect l="24029" r="28801" b="-1"/>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00A75707-73C2-3AF4-5540-D285903A314C}"/>
              </a:ext>
            </a:extLst>
          </p:cNvPr>
          <p:cNvSpPr>
            <a:spLocks noGrp="1"/>
          </p:cNvSpPr>
          <p:nvPr>
            <p:ph type="title"/>
          </p:nvPr>
        </p:nvSpPr>
        <p:spPr>
          <a:xfrm>
            <a:off x="612648" y="600075"/>
            <a:ext cx="6035040" cy="1529932"/>
          </a:xfrm>
        </p:spPr>
        <p:txBody>
          <a:bodyPr anchor="b">
            <a:normAutofit/>
          </a:bodyPr>
          <a:lstStyle/>
          <a:p>
            <a:r>
              <a:rPr lang="tr-TR" err="1">
                <a:ea typeface="+mj-lt"/>
                <a:cs typeface="+mj-lt"/>
              </a:rPr>
              <a:t>Attention</a:t>
            </a:r>
            <a:r>
              <a:rPr lang="tr-TR">
                <a:ea typeface="+mj-lt"/>
                <a:cs typeface="+mj-lt"/>
              </a:rPr>
              <a:t> Nedir ve Neden Gereklidir?</a:t>
            </a:r>
            <a:endParaRPr lang="tr-TR" b="0">
              <a:ea typeface="+mj-lt"/>
              <a:cs typeface="+mj-lt"/>
            </a:endParaRPr>
          </a:p>
        </p:txBody>
      </p:sp>
      <p:sp>
        <p:nvSpPr>
          <p:cNvPr id="3" name="İçerik Yer Tutucusu 2">
            <a:extLst>
              <a:ext uri="{FF2B5EF4-FFF2-40B4-BE49-F238E27FC236}">
                <a16:creationId xmlns:a16="http://schemas.microsoft.com/office/drawing/2014/main" id="{924600B8-4884-0345-487F-DF86A6108D17}"/>
              </a:ext>
            </a:extLst>
          </p:cNvPr>
          <p:cNvSpPr>
            <a:spLocks noGrp="1"/>
          </p:cNvSpPr>
          <p:nvPr>
            <p:ph idx="1"/>
          </p:nvPr>
        </p:nvSpPr>
        <p:spPr>
          <a:xfrm>
            <a:off x="612648" y="2212848"/>
            <a:ext cx="6035040" cy="4096512"/>
          </a:xfrm>
        </p:spPr>
        <p:txBody>
          <a:bodyPr vert="horz" lIns="91440" tIns="45720" rIns="91440" bIns="45720" rtlCol="0" anchor="t">
            <a:normAutofit/>
          </a:bodyPr>
          <a:lstStyle/>
          <a:p>
            <a:pPr marL="0" indent="0">
              <a:lnSpc>
                <a:spcPct val="110000"/>
              </a:lnSpc>
            </a:pPr>
            <a:endParaRPr lang="tr-TR" sz="1400" b="1"/>
          </a:p>
          <a:p>
            <a:pPr marL="0" indent="0">
              <a:lnSpc>
                <a:spcPct val="110000"/>
              </a:lnSpc>
              <a:buNone/>
            </a:pPr>
            <a:r>
              <a:rPr lang="tr-TR" sz="1400" b="1" dirty="0">
                <a:ea typeface="+mn-lt"/>
                <a:cs typeface="+mn-lt"/>
              </a:rPr>
              <a:t>Uzun Dizilerle Çalışma:</a:t>
            </a:r>
            <a:r>
              <a:rPr lang="tr-TR" sz="1400" dirty="0">
                <a:ea typeface="+mn-lt"/>
                <a:cs typeface="+mn-lt"/>
              </a:rPr>
              <a:t> Geleneksel modeller, uzun metinler veya dizilerle çalışırken bilgi kaybı yaşayabilir. </a:t>
            </a:r>
            <a:r>
              <a:rPr lang="tr-TR" sz="1400" dirty="0" err="1">
                <a:ea typeface="+mn-lt"/>
                <a:cs typeface="+mn-lt"/>
              </a:rPr>
              <a:t>Attention</a:t>
            </a:r>
            <a:r>
              <a:rPr lang="tr-TR" sz="1400" dirty="0">
                <a:ea typeface="+mn-lt"/>
                <a:cs typeface="+mn-lt"/>
              </a:rPr>
              <a:t> mekanizması, modelin önemli bilgileri seçmesine ve uzun vadeli bağımlılıkları daha iyi yakalamasına yardımcı olur.</a:t>
            </a:r>
            <a:endParaRPr lang="tr-TR" sz="1400" dirty="0"/>
          </a:p>
          <a:p>
            <a:pPr marL="0" indent="0">
              <a:lnSpc>
                <a:spcPct val="110000"/>
              </a:lnSpc>
              <a:buNone/>
            </a:pPr>
            <a:r>
              <a:rPr lang="tr-TR" sz="1400" b="1" dirty="0">
                <a:ea typeface="+mn-lt"/>
                <a:cs typeface="+mn-lt"/>
              </a:rPr>
              <a:t>Bağlamsal Anlamlandırma:</a:t>
            </a:r>
            <a:r>
              <a:rPr lang="tr-TR" sz="1400" dirty="0">
                <a:ea typeface="+mn-lt"/>
                <a:cs typeface="+mn-lt"/>
              </a:rPr>
              <a:t> Kelimelerin veya sembollerin bağlam içinde doğru anlamlarını belirlemeye yardımcı olur. Örneğin, "bank" kelimesinin "finans kurumu" mu yoksa "nehir kıyısı" mı olduğunu bağlama göre ayırt edebilir.</a:t>
            </a:r>
            <a:endParaRPr lang="tr-TR" sz="1400" dirty="0"/>
          </a:p>
          <a:p>
            <a:pPr marL="0" indent="0">
              <a:lnSpc>
                <a:spcPct val="110000"/>
              </a:lnSpc>
              <a:buNone/>
            </a:pPr>
            <a:r>
              <a:rPr lang="tr-TR" sz="1400" b="1" dirty="0">
                <a:ea typeface="+mn-lt"/>
                <a:cs typeface="+mn-lt"/>
              </a:rPr>
              <a:t>Paralel İşleme:</a:t>
            </a:r>
            <a:r>
              <a:rPr lang="tr-TR" sz="1400" dirty="0">
                <a:ea typeface="+mn-lt"/>
                <a:cs typeface="+mn-lt"/>
              </a:rPr>
              <a:t> </a:t>
            </a:r>
            <a:r>
              <a:rPr lang="tr-TR" sz="1400" dirty="0" err="1">
                <a:ea typeface="+mn-lt"/>
                <a:cs typeface="+mn-lt"/>
              </a:rPr>
              <a:t>Attention</a:t>
            </a:r>
            <a:r>
              <a:rPr lang="tr-TR" sz="1400" dirty="0">
                <a:ea typeface="+mn-lt"/>
                <a:cs typeface="+mn-lt"/>
              </a:rPr>
              <a:t> mekanizması, hesaplamaların paralel yapılmasına olanak tanır, bu da eğitim ve çıkarım süreçlerini hızlandırır.</a:t>
            </a:r>
            <a:endParaRPr lang="tr-TR" sz="1400" dirty="0"/>
          </a:p>
          <a:p>
            <a:pPr marL="0" indent="0">
              <a:lnSpc>
                <a:spcPct val="110000"/>
              </a:lnSpc>
              <a:buNone/>
            </a:pPr>
            <a:r>
              <a:rPr lang="tr-TR" sz="1400" b="1" dirty="0">
                <a:ea typeface="+mn-lt"/>
                <a:cs typeface="+mn-lt"/>
              </a:rPr>
              <a:t>Performans Artışı:</a:t>
            </a:r>
            <a:r>
              <a:rPr lang="tr-TR" sz="1400" dirty="0">
                <a:ea typeface="+mn-lt"/>
                <a:cs typeface="+mn-lt"/>
              </a:rPr>
              <a:t> Makine çevirisi, metin özetleme ve soru-cevap gibi görevlerde modelin doğruluğunu ve etkinliğini artırır.</a:t>
            </a:r>
            <a:endParaRPr lang="tr-TR" sz="1400" dirty="0"/>
          </a:p>
          <a:p>
            <a:pPr>
              <a:lnSpc>
                <a:spcPct val="110000"/>
              </a:lnSpc>
            </a:pPr>
            <a:endParaRPr lang="tr-TR" sz="1400"/>
          </a:p>
        </p:txBody>
      </p:sp>
    </p:spTree>
    <p:extLst>
      <p:ext uri="{BB962C8B-B14F-4D97-AF65-F5344CB8AC3E}">
        <p14:creationId xmlns:p14="http://schemas.microsoft.com/office/powerpoint/2010/main" val="298453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8BE9A2-8956-141B-BFE6-C607C93D8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Attention Mechanism | TeksandsAItest">
            <a:extLst>
              <a:ext uri="{FF2B5EF4-FFF2-40B4-BE49-F238E27FC236}">
                <a16:creationId xmlns:a16="http://schemas.microsoft.com/office/drawing/2014/main" id="{67E8EB90-11E3-E9FB-6732-E43F28CCBACB}"/>
              </a:ext>
            </a:extLst>
          </p:cNvPr>
          <p:cNvPicPr>
            <a:picLocks noChangeAspect="1"/>
          </p:cNvPicPr>
          <p:nvPr/>
        </p:nvPicPr>
        <p:blipFill>
          <a:blip r:embed="rId2"/>
          <a:srcRect t="23236" b="1997"/>
          <a:stretch/>
        </p:blipFill>
        <p:spPr>
          <a:xfrm>
            <a:off x="20" y="10"/>
            <a:ext cx="12191980" cy="4557776"/>
          </a:xfrm>
          <a:prstGeom prst="rect">
            <a:avLst/>
          </a:prstGeom>
        </p:spPr>
      </p:pic>
      <p:sp>
        <p:nvSpPr>
          <p:cNvPr id="2" name="Başlık 1">
            <a:extLst>
              <a:ext uri="{FF2B5EF4-FFF2-40B4-BE49-F238E27FC236}">
                <a16:creationId xmlns:a16="http://schemas.microsoft.com/office/drawing/2014/main" id="{1DDA050B-32AC-ED49-D957-9CA9631BA7D9}"/>
              </a:ext>
            </a:extLst>
          </p:cNvPr>
          <p:cNvSpPr>
            <a:spLocks noGrp="1"/>
          </p:cNvSpPr>
          <p:nvPr>
            <p:ph type="title"/>
          </p:nvPr>
        </p:nvSpPr>
        <p:spPr>
          <a:xfrm>
            <a:off x="321734" y="4837319"/>
            <a:ext cx="4705097" cy="1601582"/>
          </a:xfrm>
        </p:spPr>
        <p:txBody>
          <a:bodyPr anchor="t">
            <a:normAutofit/>
          </a:bodyPr>
          <a:lstStyle/>
          <a:p>
            <a:r>
              <a:rPr lang="tr-TR">
                <a:ea typeface="+mj-lt"/>
                <a:cs typeface="+mj-lt"/>
              </a:rPr>
              <a:t>Self-</a:t>
            </a:r>
            <a:r>
              <a:rPr lang="tr-TR" err="1">
                <a:ea typeface="+mj-lt"/>
                <a:cs typeface="+mj-lt"/>
              </a:rPr>
              <a:t>Attention</a:t>
            </a:r>
            <a:r>
              <a:rPr lang="tr-TR">
                <a:ea typeface="+mj-lt"/>
                <a:cs typeface="+mj-lt"/>
              </a:rPr>
              <a:t> Nedir?</a:t>
            </a:r>
            <a:endParaRPr lang="tr-TR" dirty="0"/>
          </a:p>
        </p:txBody>
      </p:sp>
      <p:sp>
        <p:nvSpPr>
          <p:cNvPr id="3" name="İçerik Yer Tutucusu 2">
            <a:extLst>
              <a:ext uri="{FF2B5EF4-FFF2-40B4-BE49-F238E27FC236}">
                <a16:creationId xmlns:a16="http://schemas.microsoft.com/office/drawing/2014/main" id="{64092F86-2E1C-527A-4EAA-2089CE1E2788}"/>
              </a:ext>
            </a:extLst>
          </p:cNvPr>
          <p:cNvSpPr>
            <a:spLocks noGrp="1"/>
          </p:cNvSpPr>
          <p:nvPr>
            <p:ph idx="1"/>
          </p:nvPr>
        </p:nvSpPr>
        <p:spPr>
          <a:xfrm>
            <a:off x="6019333" y="4837318"/>
            <a:ext cx="5753567" cy="1601582"/>
          </a:xfrm>
        </p:spPr>
        <p:txBody>
          <a:bodyPr vert="horz" lIns="91440" tIns="45720" rIns="91440" bIns="45720" rtlCol="0">
            <a:normAutofit/>
          </a:bodyPr>
          <a:lstStyle/>
          <a:p>
            <a:pPr marL="0" indent="0">
              <a:lnSpc>
                <a:spcPct val="110000"/>
              </a:lnSpc>
              <a:buNone/>
            </a:pPr>
            <a:r>
              <a:rPr lang="tr-TR" sz="1800">
                <a:ea typeface="+mn-lt"/>
                <a:cs typeface="+mn-lt"/>
              </a:rPr>
              <a:t>Self-attention, bir dizideki her öğenin (örneğin, bir cümledeki kelimenin) aynı dizideki diğer tüm öğelerle olan ilişkisini öğrenmesini sağlayan bir attention türüdür. Bu mekanizma, modelin kelimeler arasındaki bağımlılıkları ve ilişkileri anlamasına yardımcı olur.</a:t>
            </a:r>
            <a:endParaRPr lang="tr-TR" sz="1800"/>
          </a:p>
        </p:txBody>
      </p:sp>
    </p:spTree>
    <p:extLst>
      <p:ext uri="{BB962C8B-B14F-4D97-AF65-F5344CB8AC3E}">
        <p14:creationId xmlns:p14="http://schemas.microsoft.com/office/powerpoint/2010/main" val="1886828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Tek bir parçanın aydınlatıldığı tamamlanmış bulmaca">
            <a:extLst>
              <a:ext uri="{FF2B5EF4-FFF2-40B4-BE49-F238E27FC236}">
                <a16:creationId xmlns:a16="http://schemas.microsoft.com/office/drawing/2014/main" id="{2D451777-1968-AC00-7C93-61185F1158BF}"/>
              </a:ext>
            </a:extLst>
          </p:cNvPr>
          <p:cNvPicPr>
            <a:picLocks noChangeAspect="1"/>
          </p:cNvPicPr>
          <p:nvPr/>
        </p:nvPicPr>
        <p:blipFill>
          <a:blip r:embed="rId2"/>
          <a:srcRect l="19901" r="27099"/>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EC19C9BF-E37E-7C2E-4478-4FF4CF64210E}"/>
              </a:ext>
            </a:extLst>
          </p:cNvPr>
          <p:cNvSpPr>
            <a:spLocks noGrp="1"/>
          </p:cNvSpPr>
          <p:nvPr>
            <p:ph type="title"/>
          </p:nvPr>
        </p:nvSpPr>
        <p:spPr>
          <a:xfrm>
            <a:off x="612648" y="600075"/>
            <a:ext cx="6035040" cy="1529932"/>
          </a:xfrm>
        </p:spPr>
        <p:txBody>
          <a:bodyPr anchor="b">
            <a:normAutofit/>
          </a:bodyPr>
          <a:lstStyle/>
          <a:p>
            <a:r>
              <a:rPr lang="tr-TR">
                <a:ea typeface="+mj-lt"/>
                <a:cs typeface="+mj-lt"/>
              </a:rPr>
              <a:t>Self-</a:t>
            </a:r>
            <a:r>
              <a:rPr lang="tr-TR" err="1">
                <a:ea typeface="+mj-lt"/>
                <a:cs typeface="+mj-lt"/>
              </a:rPr>
              <a:t>Attention</a:t>
            </a:r>
            <a:r>
              <a:rPr lang="tr-TR">
                <a:ea typeface="+mj-lt"/>
                <a:cs typeface="+mj-lt"/>
              </a:rPr>
              <a:t> Nasıl Çalışır?</a:t>
            </a:r>
            <a:endParaRPr lang="tr-TR" dirty="0"/>
          </a:p>
        </p:txBody>
      </p:sp>
      <p:sp>
        <p:nvSpPr>
          <p:cNvPr id="3" name="İçerik Yer Tutucusu 2">
            <a:extLst>
              <a:ext uri="{FF2B5EF4-FFF2-40B4-BE49-F238E27FC236}">
                <a16:creationId xmlns:a16="http://schemas.microsoft.com/office/drawing/2014/main" id="{B3613C6F-6A4C-E0CF-05F1-1CD696B8868F}"/>
              </a:ext>
            </a:extLst>
          </p:cNvPr>
          <p:cNvSpPr>
            <a:spLocks noGrp="1"/>
          </p:cNvSpPr>
          <p:nvPr>
            <p:ph idx="1"/>
          </p:nvPr>
        </p:nvSpPr>
        <p:spPr>
          <a:xfrm>
            <a:off x="612648" y="2212848"/>
            <a:ext cx="6035040" cy="4096512"/>
          </a:xfrm>
        </p:spPr>
        <p:txBody>
          <a:bodyPr vert="horz" lIns="91440" tIns="45720" rIns="91440" bIns="45720" rtlCol="0" anchor="t">
            <a:normAutofit/>
          </a:bodyPr>
          <a:lstStyle/>
          <a:p>
            <a:pPr marL="0" indent="0">
              <a:lnSpc>
                <a:spcPct val="110000"/>
              </a:lnSpc>
              <a:buNone/>
            </a:pPr>
            <a:r>
              <a:rPr lang="tr-TR" sz="1300" b="1" dirty="0">
                <a:ea typeface="+mn-lt"/>
                <a:cs typeface="+mn-lt"/>
              </a:rPr>
              <a:t>Bağlam Yakalama:</a:t>
            </a:r>
            <a:r>
              <a:rPr lang="tr-TR" sz="1300" dirty="0">
                <a:ea typeface="+mn-lt"/>
                <a:cs typeface="+mn-lt"/>
              </a:rPr>
              <a:t> Her kelime için, diğer kelimelerin o kelimeyle ne kadar ilişkili olduğunu hesaplar.</a:t>
            </a:r>
            <a:endParaRPr lang="tr-TR" sz="1300" dirty="0"/>
          </a:p>
          <a:p>
            <a:pPr marL="0" indent="0">
              <a:lnSpc>
                <a:spcPct val="110000"/>
              </a:lnSpc>
              <a:buNone/>
            </a:pPr>
            <a:r>
              <a:rPr lang="tr-TR" sz="1300" b="1" dirty="0">
                <a:ea typeface="+mn-lt"/>
                <a:cs typeface="+mn-lt"/>
              </a:rPr>
              <a:t>Özelliklerin Ağırlıklandırılması:</a:t>
            </a:r>
            <a:r>
              <a:rPr lang="tr-TR" sz="1300" dirty="0">
                <a:ea typeface="+mn-lt"/>
                <a:cs typeface="+mn-lt"/>
              </a:rPr>
              <a:t> İlgili kelimelere daha fazla, ilgisiz olanlara daha az ağırlık verilir.</a:t>
            </a:r>
            <a:endParaRPr lang="tr-TR" sz="1300" dirty="0"/>
          </a:p>
          <a:p>
            <a:pPr marL="0" indent="0">
              <a:lnSpc>
                <a:spcPct val="110000"/>
              </a:lnSpc>
              <a:buNone/>
            </a:pPr>
            <a:r>
              <a:rPr lang="tr-TR" sz="1300" b="1" dirty="0">
                <a:ea typeface="+mn-lt"/>
                <a:cs typeface="+mn-lt"/>
              </a:rPr>
              <a:t>Esnek Bağımlılık Modelleme:</a:t>
            </a:r>
            <a:r>
              <a:rPr lang="tr-TR" sz="1300" dirty="0">
                <a:ea typeface="+mn-lt"/>
                <a:cs typeface="+mn-lt"/>
              </a:rPr>
              <a:t> Hem yakın hem de uzak kelimeler arasındaki ilişkiler eşit derecede dikkate alınabilir.</a:t>
            </a:r>
            <a:endParaRPr lang="tr-TR" sz="1300" dirty="0"/>
          </a:p>
          <a:p>
            <a:pPr>
              <a:lnSpc>
                <a:spcPct val="110000"/>
              </a:lnSpc>
            </a:pPr>
            <a:endParaRPr lang="tr-TR" sz="1300"/>
          </a:p>
          <a:p>
            <a:pPr marL="0" indent="0">
              <a:lnSpc>
                <a:spcPct val="110000"/>
              </a:lnSpc>
              <a:buNone/>
            </a:pPr>
            <a:r>
              <a:rPr lang="tr-TR" sz="1500" b="1" i="1" u="sng" dirty="0">
                <a:ea typeface="+mn-lt"/>
                <a:cs typeface="+mn-lt"/>
              </a:rPr>
              <a:t>Avantajları</a:t>
            </a:r>
          </a:p>
          <a:p>
            <a:pPr marL="0" indent="0">
              <a:lnSpc>
                <a:spcPct val="110000"/>
              </a:lnSpc>
              <a:buNone/>
            </a:pPr>
            <a:r>
              <a:rPr lang="tr-TR" sz="1300" b="1" dirty="0">
                <a:ea typeface="+mn-lt"/>
                <a:cs typeface="+mn-lt"/>
              </a:rPr>
              <a:t>Paralel İşleme İmkanı:</a:t>
            </a:r>
            <a:r>
              <a:rPr lang="tr-TR" sz="1300" dirty="0">
                <a:ea typeface="+mn-lt"/>
                <a:cs typeface="+mn-lt"/>
              </a:rPr>
              <a:t> </a:t>
            </a:r>
            <a:r>
              <a:rPr lang="tr-TR" sz="1300" dirty="0" err="1">
                <a:ea typeface="+mn-lt"/>
                <a:cs typeface="+mn-lt"/>
              </a:rPr>
              <a:t>RNN'lerin</a:t>
            </a:r>
            <a:r>
              <a:rPr lang="tr-TR" sz="1300" dirty="0">
                <a:ea typeface="+mn-lt"/>
                <a:cs typeface="+mn-lt"/>
              </a:rPr>
              <a:t> aksine, self-</a:t>
            </a:r>
            <a:r>
              <a:rPr lang="tr-TR" sz="1300" dirty="0" err="1">
                <a:ea typeface="+mn-lt"/>
                <a:cs typeface="+mn-lt"/>
              </a:rPr>
              <a:t>attention</a:t>
            </a:r>
            <a:r>
              <a:rPr lang="tr-TR" sz="1300" dirty="0">
                <a:ea typeface="+mn-lt"/>
                <a:cs typeface="+mn-lt"/>
              </a:rPr>
              <a:t> mekanizması paralel hesaplamalara izin verir.</a:t>
            </a:r>
            <a:endParaRPr lang="tr-TR" sz="1300" dirty="0"/>
          </a:p>
          <a:p>
            <a:pPr marL="0" indent="0">
              <a:lnSpc>
                <a:spcPct val="110000"/>
              </a:lnSpc>
              <a:buNone/>
            </a:pPr>
            <a:r>
              <a:rPr lang="tr-TR" sz="1300" b="1" dirty="0">
                <a:ea typeface="+mn-lt"/>
                <a:cs typeface="+mn-lt"/>
              </a:rPr>
              <a:t>Uzun Vadeli Bağımlılıklar:</a:t>
            </a:r>
            <a:r>
              <a:rPr lang="tr-TR" sz="1300" dirty="0">
                <a:ea typeface="+mn-lt"/>
                <a:cs typeface="+mn-lt"/>
              </a:rPr>
              <a:t> Uzak kelimeler arasındaki ilişkileri etkin bir şekilde yakalar.</a:t>
            </a:r>
            <a:endParaRPr lang="tr-TR" sz="1300" dirty="0"/>
          </a:p>
          <a:p>
            <a:pPr marL="0" indent="0">
              <a:lnSpc>
                <a:spcPct val="110000"/>
              </a:lnSpc>
              <a:buNone/>
            </a:pPr>
            <a:r>
              <a:rPr lang="tr-TR" sz="1300" b="1" dirty="0">
                <a:ea typeface="+mn-lt"/>
                <a:cs typeface="+mn-lt"/>
              </a:rPr>
              <a:t>Bağlamsal Temsil:</a:t>
            </a:r>
            <a:r>
              <a:rPr lang="tr-TR" sz="1300" dirty="0">
                <a:ea typeface="+mn-lt"/>
                <a:cs typeface="+mn-lt"/>
              </a:rPr>
              <a:t> Kelimelerin anlamlarını, cümle içindeki tüm diğer kelimelerle olan ilişkileri üzerinden belirler.</a:t>
            </a:r>
            <a:endParaRPr lang="tr-TR" sz="1300" dirty="0"/>
          </a:p>
          <a:p>
            <a:pPr marL="0" indent="0">
              <a:lnSpc>
                <a:spcPct val="110000"/>
              </a:lnSpc>
              <a:buNone/>
            </a:pPr>
            <a:endParaRPr lang="tr-TR" sz="1300"/>
          </a:p>
        </p:txBody>
      </p:sp>
    </p:spTree>
    <p:extLst>
      <p:ext uri="{BB962C8B-B14F-4D97-AF65-F5344CB8AC3E}">
        <p14:creationId xmlns:p14="http://schemas.microsoft.com/office/powerpoint/2010/main" val="1260649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Transformers Explained Visually (Part 3): Multi-head Attention, deep dive |  by Ketan Doshi | Towards Data Science">
            <a:extLst>
              <a:ext uri="{FF2B5EF4-FFF2-40B4-BE49-F238E27FC236}">
                <a16:creationId xmlns:a16="http://schemas.microsoft.com/office/drawing/2014/main" id="{66EC6FB0-98C5-DB3D-5FFC-68117BCBCC69}"/>
              </a:ext>
            </a:extLst>
          </p:cNvPr>
          <p:cNvPicPr>
            <a:picLocks noChangeAspect="1"/>
          </p:cNvPicPr>
          <p:nvPr/>
        </p:nvPicPr>
        <p:blipFill>
          <a:blip r:embed="rId2"/>
          <a:srcRect l="14518" r="28595"/>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B1579089-F9FB-4C93-D79A-540262350FF4}"/>
              </a:ext>
            </a:extLst>
          </p:cNvPr>
          <p:cNvSpPr>
            <a:spLocks noGrp="1"/>
          </p:cNvSpPr>
          <p:nvPr>
            <p:ph type="title"/>
          </p:nvPr>
        </p:nvSpPr>
        <p:spPr>
          <a:xfrm>
            <a:off x="612648" y="600075"/>
            <a:ext cx="6035040" cy="1529932"/>
          </a:xfrm>
        </p:spPr>
        <p:txBody>
          <a:bodyPr anchor="b">
            <a:normAutofit/>
          </a:bodyPr>
          <a:lstStyle/>
          <a:p>
            <a:r>
              <a:rPr lang="tr-TR">
                <a:ea typeface="+mj-lt"/>
                <a:cs typeface="+mj-lt"/>
              </a:rPr>
              <a:t>Multi-</a:t>
            </a:r>
            <a:r>
              <a:rPr lang="tr-TR" err="1">
                <a:ea typeface="+mj-lt"/>
                <a:cs typeface="+mj-lt"/>
              </a:rPr>
              <a:t>Head</a:t>
            </a:r>
            <a:r>
              <a:rPr lang="tr-TR">
                <a:ea typeface="+mj-lt"/>
                <a:cs typeface="+mj-lt"/>
              </a:rPr>
              <a:t> </a:t>
            </a:r>
            <a:r>
              <a:rPr lang="tr-TR" err="1">
                <a:ea typeface="+mj-lt"/>
                <a:cs typeface="+mj-lt"/>
              </a:rPr>
              <a:t>Attention</a:t>
            </a:r>
            <a:r>
              <a:rPr lang="tr-TR">
                <a:ea typeface="+mj-lt"/>
                <a:cs typeface="+mj-lt"/>
              </a:rPr>
              <a:t> Nedir?</a:t>
            </a:r>
            <a:endParaRPr lang="tr-TR" dirty="0"/>
          </a:p>
        </p:txBody>
      </p:sp>
      <p:sp>
        <p:nvSpPr>
          <p:cNvPr id="3" name="İçerik Yer Tutucusu 2">
            <a:extLst>
              <a:ext uri="{FF2B5EF4-FFF2-40B4-BE49-F238E27FC236}">
                <a16:creationId xmlns:a16="http://schemas.microsoft.com/office/drawing/2014/main" id="{F2B05F37-5A0A-32E5-BB72-54D32C240C56}"/>
              </a:ext>
            </a:extLst>
          </p:cNvPr>
          <p:cNvSpPr>
            <a:spLocks noGrp="1"/>
          </p:cNvSpPr>
          <p:nvPr>
            <p:ph idx="1"/>
          </p:nvPr>
        </p:nvSpPr>
        <p:spPr>
          <a:xfrm>
            <a:off x="612648" y="2212848"/>
            <a:ext cx="6035040" cy="4096512"/>
          </a:xfrm>
        </p:spPr>
        <p:txBody>
          <a:bodyPr vert="horz" lIns="91440" tIns="45720" rIns="91440" bIns="45720" rtlCol="0">
            <a:normAutofit/>
          </a:bodyPr>
          <a:lstStyle/>
          <a:p>
            <a:pPr marL="0" indent="0">
              <a:buNone/>
            </a:pPr>
            <a:r>
              <a:rPr lang="tr-TR" sz="1800">
                <a:ea typeface="+mn-lt"/>
                <a:cs typeface="+mn-lt"/>
              </a:rPr>
              <a:t>Multi-head attention, attention mekanizmasının birden fazla "başlık" (head) üzerinden paralel olarak uygulanmasıdır. Her bir başlık, farklı bir alt uzayda attention hesaplaması yapar ve böylece modelin farklı türde ilişkileri öğrenmesine olanak tanır.</a:t>
            </a:r>
            <a:endParaRPr lang="tr-TR" sz="1800"/>
          </a:p>
        </p:txBody>
      </p:sp>
    </p:spTree>
    <p:extLst>
      <p:ext uri="{BB962C8B-B14F-4D97-AF65-F5344CB8AC3E}">
        <p14:creationId xmlns:p14="http://schemas.microsoft.com/office/powerpoint/2010/main" val="1181308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53D5DA-A5C8-266B-32E3-3015ECA3C907}"/>
              </a:ext>
            </a:extLst>
          </p:cNvPr>
          <p:cNvPicPr>
            <a:picLocks noChangeAspect="1"/>
          </p:cNvPicPr>
          <p:nvPr/>
        </p:nvPicPr>
        <p:blipFill>
          <a:blip r:embed="rId2"/>
          <a:srcRect l="3390" r="49509" b="-3"/>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968D4419-BB53-D180-57BF-BB6B16C124EC}"/>
              </a:ext>
            </a:extLst>
          </p:cNvPr>
          <p:cNvSpPr>
            <a:spLocks noGrp="1"/>
          </p:cNvSpPr>
          <p:nvPr>
            <p:ph type="title"/>
          </p:nvPr>
        </p:nvSpPr>
        <p:spPr>
          <a:xfrm>
            <a:off x="612648" y="600075"/>
            <a:ext cx="6035040" cy="1529932"/>
          </a:xfrm>
        </p:spPr>
        <p:txBody>
          <a:bodyPr anchor="b">
            <a:normAutofit/>
          </a:bodyPr>
          <a:lstStyle/>
          <a:p>
            <a:r>
              <a:rPr lang="tr-TR">
                <a:ea typeface="+mj-lt"/>
                <a:cs typeface="+mj-lt"/>
              </a:rPr>
              <a:t>Multi-</a:t>
            </a:r>
            <a:r>
              <a:rPr lang="tr-TR" err="1">
                <a:ea typeface="+mj-lt"/>
                <a:cs typeface="+mj-lt"/>
              </a:rPr>
              <a:t>Head</a:t>
            </a:r>
            <a:r>
              <a:rPr lang="tr-TR">
                <a:ea typeface="+mj-lt"/>
                <a:cs typeface="+mj-lt"/>
              </a:rPr>
              <a:t> </a:t>
            </a:r>
            <a:r>
              <a:rPr lang="tr-TR" err="1">
                <a:ea typeface="+mj-lt"/>
                <a:cs typeface="+mj-lt"/>
              </a:rPr>
              <a:t>Attention</a:t>
            </a:r>
            <a:r>
              <a:rPr lang="tr-TR">
                <a:ea typeface="+mj-lt"/>
                <a:cs typeface="+mj-lt"/>
              </a:rPr>
              <a:t> Nasıl Çalışır?</a:t>
            </a:r>
            <a:endParaRPr lang="tr-TR" dirty="0"/>
          </a:p>
        </p:txBody>
      </p:sp>
      <p:sp>
        <p:nvSpPr>
          <p:cNvPr id="3" name="İçerik Yer Tutucusu 2">
            <a:extLst>
              <a:ext uri="{FF2B5EF4-FFF2-40B4-BE49-F238E27FC236}">
                <a16:creationId xmlns:a16="http://schemas.microsoft.com/office/drawing/2014/main" id="{09054ACA-6948-AD61-332B-CF981F79EC9F}"/>
              </a:ext>
            </a:extLst>
          </p:cNvPr>
          <p:cNvSpPr>
            <a:spLocks noGrp="1"/>
          </p:cNvSpPr>
          <p:nvPr>
            <p:ph idx="1"/>
          </p:nvPr>
        </p:nvSpPr>
        <p:spPr>
          <a:xfrm>
            <a:off x="612648" y="2212848"/>
            <a:ext cx="6035040" cy="4096512"/>
          </a:xfrm>
        </p:spPr>
        <p:txBody>
          <a:bodyPr vert="horz" lIns="91440" tIns="45720" rIns="91440" bIns="45720" rtlCol="0">
            <a:normAutofit/>
          </a:bodyPr>
          <a:lstStyle/>
          <a:p>
            <a:pPr marL="0" indent="0">
              <a:lnSpc>
                <a:spcPct val="110000"/>
              </a:lnSpc>
              <a:buNone/>
            </a:pPr>
            <a:r>
              <a:rPr lang="tr-TR" sz="1100" b="1">
                <a:ea typeface="+mn-lt"/>
                <a:cs typeface="+mn-lt"/>
              </a:rPr>
              <a:t>Başlıkların Oluşturulması:</a:t>
            </a:r>
            <a:r>
              <a:rPr lang="tr-TR" sz="1100">
                <a:ea typeface="+mn-lt"/>
                <a:cs typeface="+mn-lt"/>
              </a:rPr>
              <a:t> Girdi verisi, lineer dönüşümlerle farklı parçalara (başlıklara) ayrılır.</a:t>
            </a:r>
            <a:endParaRPr lang="tr-TR" sz="1100"/>
          </a:p>
          <a:p>
            <a:pPr marL="0" indent="0">
              <a:lnSpc>
                <a:spcPct val="110000"/>
              </a:lnSpc>
              <a:buNone/>
            </a:pPr>
            <a:r>
              <a:rPr lang="tr-TR" sz="1100" b="1">
                <a:ea typeface="+mn-lt"/>
                <a:cs typeface="+mn-lt"/>
              </a:rPr>
              <a:t>Paralel Attention Hesaplamaları:</a:t>
            </a:r>
            <a:r>
              <a:rPr lang="tr-TR" sz="1100">
                <a:ea typeface="+mn-lt"/>
                <a:cs typeface="+mn-lt"/>
              </a:rPr>
              <a:t> Her başlık üzerinde ayrı ayrı attention hesaplamaları yapılır.</a:t>
            </a:r>
            <a:endParaRPr lang="tr-TR" sz="1100"/>
          </a:p>
          <a:p>
            <a:pPr marL="0" indent="0">
              <a:lnSpc>
                <a:spcPct val="110000"/>
              </a:lnSpc>
              <a:buNone/>
            </a:pPr>
            <a:r>
              <a:rPr lang="tr-TR" sz="1100" b="1">
                <a:ea typeface="+mn-lt"/>
                <a:cs typeface="+mn-lt"/>
              </a:rPr>
              <a:t>Başlıkların Birleştirilmesi:</a:t>
            </a:r>
            <a:r>
              <a:rPr lang="tr-TR" sz="1100">
                <a:ea typeface="+mn-lt"/>
                <a:cs typeface="+mn-lt"/>
              </a:rPr>
              <a:t> Başlıklardan elde edilen çıktılar birleştirilir ve yeniden bir lineer dönüşümden geçirilir.</a:t>
            </a:r>
            <a:endParaRPr lang="tr-TR" sz="1100"/>
          </a:p>
          <a:p>
            <a:pPr marL="0" indent="0">
              <a:lnSpc>
                <a:spcPct val="110000"/>
              </a:lnSpc>
              <a:buNone/>
            </a:pPr>
            <a:endParaRPr lang="tr-TR" sz="1100">
              <a:ea typeface="+mn-lt"/>
              <a:cs typeface="+mn-lt"/>
            </a:endParaRPr>
          </a:p>
          <a:p>
            <a:pPr marL="0" indent="0">
              <a:lnSpc>
                <a:spcPct val="110000"/>
              </a:lnSpc>
              <a:buNone/>
            </a:pPr>
            <a:endParaRPr lang="tr-TR" sz="1100">
              <a:ea typeface="+mn-lt"/>
              <a:cs typeface="+mn-lt"/>
            </a:endParaRPr>
          </a:p>
          <a:p>
            <a:pPr marL="0" indent="0">
              <a:lnSpc>
                <a:spcPct val="110000"/>
              </a:lnSpc>
              <a:buNone/>
            </a:pPr>
            <a:r>
              <a:rPr lang="tr-TR" sz="1100" b="1" i="1" u="sng">
                <a:ea typeface="+mn-lt"/>
                <a:cs typeface="+mn-lt"/>
              </a:rPr>
              <a:t>Avantajları</a:t>
            </a:r>
            <a:endParaRPr lang="tr-TR" sz="1100"/>
          </a:p>
          <a:p>
            <a:pPr marL="0" indent="0">
              <a:lnSpc>
                <a:spcPct val="110000"/>
              </a:lnSpc>
              <a:buNone/>
            </a:pPr>
            <a:r>
              <a:rPr lang="tr-TR" sz="1100" b="1">
                <a:ea typeface="+mn-lt"/>
                <a:cs typeface="+mn-lt"/>
              </a:rPr>
              <a:t>Çeşitli Özelliklerin Öğrenilmesi:</a:t>
            </a:r>
            <a:r>
              <a:rPr lang="tr-TR" sz="1100">
                <a:ea typeface="+mn-lt"/>
                <a:cs typeface="+mn-lt"/>
              </a:rPr>
              <a:t> Farklı başlıklar, kelimeler arasındaki farklı ilişkileri yakalayabilir.</a:t>
            </a:r>
            <a:endParaRPr lang="tr-TR" sz="1100"/>
          </a:p>
          <a:p>
            <a:pPr marL="0" indent="0">
              <a:lnSpc>
                <a:spcPct val="110000"/>
              </a:lnSpc>
              <a:buNone/>
            </a:pPr>
            <a:r>
              <a:rPr lang="tr-TR" sz="1100" b="1">
                <a:ea typeface="+mn-lt"/>
                <a:cs typeface="+mn-lt"/>
              </a:rPr>
              <a:t>Modelin Kapasitesini Artırma:</a:t>
            </a:r>
            <a:r>
              <a:rPr lang="tr-TR" sz="1100">
                <a:ea typeface="+mn-lt"/>
                <a:cs typeface="+mn-lt"/>
              </a:rPr>
              <a:t> Modelin daha zengin ve detaylı temsil öğrenmesini sağlar.</a:t>
            </a:r>
            <a:endParaRPr lang="tr-TR" sz="1100"/>
          </a:p>
          <a:p>
            <a:pPr marL="0" indent="0">
              <a:lnSpc>
                <a:spcPct val="110000"/>
              </a:lnSpc>
              <a:buNone/>
            </a:pPr>
            <a:r>
              <a:rPr lang="tr-TR" sz="1100" b="1">
                <a:ea typeface="+mn-lt"/>
                <a:cs typeface="+mn-lt"/>
              </a:rPr>
              <a:t>Paralel İşleme:</a:t>
            </a:r>
            <a:r>
              <a:rPr lang="tr-TR" sz="1100">
                <a:ea typeface="+mn-lt"/>
                <a:cs typeface="+mn-lt"/>
              </a:rPr>
              <a:t> Hesaplamalar paralel olarak yapıldığı için verimlilik artar.</a:t>
            </a:r>
            <a:br>
              <a:rPr lang="en-US" sz="1100"/>
            </a:br>
            <a:endParaRPr lang="en-US" sz="1100"/>
          </a:p>
        </p:txBody>
      </p:sp>
    </p:spTree>
    <p:extLst>
      <p:ext uri="{BB962C8B-B14F-4D97-AF65-F5344CB8AC3E}">
        <p14:creationId xmlns:p14="http://schemas.microsoft.com/office/powerpoint/2010/main" val="21564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üzenli aralıklarla öğeler tablosu">
            <a:extLst>
              <a:ext uri="{FF2B5EF4-FFF2-40B4-BE49-F238E27FC236}">
                <a16:creationId xmlns:a16="http://schemas.microsoft.com/office/drawing/2014/main" id="{006BCE8B-FCE6-A201-B3EB-BD396C8173D0}"/>
              </a:ext>
            </a:extLst>
          </p:cNvPr>
          <p:cNvPicPr>
            <a:picLocks noChangeAspect="1"/>
          </p:cNvPicPr>
          <p:nvPr/>
        </p:nvPicPr>
        <p:blipFill>
          <a:blip r:embed="rId2"/>
          <a:srcRect l="23761" r="29213" b="9"/>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86235AFB-AC5F-0E12-4E5A-B803A4615E3D}"/>
              </a:ext>
            </a:extLst>
          </p:cNvPr>
          <p:cNvSpPr>
            <a:spLocks noGrp="1"/>
          </p:cNvSpPr>
          <p:nvPr>
            <p:ph type="title"/>
          </p:nvPr>
        </p:nvSpPr>
        <p:spPr>
          <a:xfrm>
            <a:off x="612648" y="600075"/>
            <a:ext cx="6035040" cy="1529932"/>
          </a:xfrm>
        </p:spPr>
        <p:txBody>
          <a:bodyPr anchor="b">
            <a:normAutofit/>
          </a:bodyPr>
          <a:lstStyle/>
          <a:p>
            <a:r>
              <a:rPr lang="tr-TR" dirty="0" err="1"/>
              <a:t>Attention</a:t>
            </a:r>
            <a:r>
              <a:rPr lang="tr-TR" dirty="0"/>
              <a:t> mekanizması örnekleri</a:t>
            </a:r>
          </a:p>
        </p:txBody>
      </p:sp>
      <p:sp>
        <p:nvSpPr>
          <p:cNvPr id="3" name="İçerik Yer Tutucusu 2">
            <a:extLst>
              <a:ext uri="{FF2B5EF4-FFF2-40B4-BE49-F238E27FC236}">
                <a16:creationId xmlns:a16="http://schemas.microsoft.com/office/drawing/2014/main" id="{9797CE96-5071-7194-CB18-5057B9EECBBA}"/>
              </a:ext>
            </a:extLst>
          </p:cNvPr>
          <p:cNvSpPr>
            <a:spLocks noGrp="1"/>
          </p:cNvSpPr>
          <p:nvPr>
            <p:ph idx="1"/>
          </p:nvPr>
        </p:nvSpPr>
        <p:spPr>
          <a:xfrm>
            <a:off x="612648" y="2212848"/>
            <a:ext cx="6035040" cy="4096512"/>
          </a:xfrm>
        </p:spPr>
        <p:txBody>
          <a:bodyPr vert="horz" lIns="91440" tIns="45720" rIns="91440" bIns="45720" rtlCol="0">
            <a:normAutofit/>
          </a:bodyPr>
          <a:lstStyle/>
          <a:p>
            <a:pPr marL="0" indent="0">
              <a:lnSpc>
                <a:spcPct val="110000"/>
              </a:lnSpc>
              <a:buNone/>
            </a:pPr>
            <a:r>
              <a:rPr lang="tr-TR" sz="1700" b="1">
                <a:ea typeface="+mn-lt"/>
                <a:cs typeface="+mn-lt"/>
              </a:rPr>
              <a:t>Örnek 1: Makine Çevirisi</a:t>
            </a:r>
            <a:endParaRPr lang="tr-TR" sz="1700">
              <a:ea typeface="+mn-lt"/>
              <a:cs typeface="+mn-lt"/>
            </a:endParaRPr>
          </a:p>
          <a:p>
            <a:pPr marL="0" indent="0">
              <a:lnSpc>
                <a:spcPct val="110000"/>
              </a:lnSpc>
              <a:buNone/>
            </a:pPr>
            <a:r>
              <a:rPr lang="tr-TR" sz="1700">
                <a:ea typeface="+mn-lt"/>
                <a:cs typeface="+mn-lt"/>
              </a:rPr>
              <a:t>İngilizce "The cat sat on the mat" cümlesini Türkçeye çevirelim: "Kedi paspasın üzerine oturdu."Çeviri sırasında, "cat" kelimesi "kedi" kelimesine karşılık gelir. Attention mekanizması, çeviri işlemi sırasında hedef dilde üretilen her kelime için kaynak dildeki hangi kelimelere daha fazla odaklanılması gerektiğini belirler.</a:t>
            </a:r>
            <a:endParaRPr lang="tr-TR" sz="1700"/>
          </a:p>
          <a:p>
            <a:pPr>
              <a:lnSpc>
                <a:spcPct val="110000"/>
              </a:lnSpc>
            </a:pPr>
            <a:r>
              <a:rPr lang="tr-TR" sz="1700" b="1" dirty="0">
                <a:ea typeface="+mn-lt"/>
                <a:cs typeface="+mn-lt"/>
              </a:rPr>
              <a:t>"Kedi" kelimesini üretirken</a:t>
            </a:r>
            <a:r>
              <a:rPr lang="tr-TR" sz="1700" dirty="0">
                <a:ea typeface="+mn-lt"/>
                <a:cs typeface="+mn-lt"/>
              </a:rPr>
              <a:t>, model en çok "</a:t>
            </a:r>
            <a:r>
              <a:rPr lang="tr-TR" sz="1700" dirty="0" err="1">
                <a:ea typeface="+mn-lt"/>
                <a:cs typeface="+mn-lt"/>
              </a:rPr>
              <a:t>cat</a:t>
            </a:r>
            <a:r>
              <a:rPr lang="tr-TR" sz="1700" dirty="0">
                <a:ea typeface="+mn-lt"/>
                <a:cs typeface="+mn-lt"/>
              </a:rPr>
              <a:t>" kelimesine dikkat eder.</a:t>
            </a:r>
            <a:endParaRPr lang="tr-TR" sz="1700"/>
          </a:p>
          <a:p>
            <a:pPr>
              <a:lnSpc>
                <a:spcPct val="110000"/>
              </a:lnSpc>
            </a:pPr>
            <a:r>
              <a:rPr lang="tr-TR" sz="1700" b="1" dirty="0">
                <a:ea typeface="+mn-lt"/>
                <a:cs typeface="+mn-lt"/>
              </a:rPr>
              <a:t>"Üzerine" kelimesini üretirken</a:t>
            </a:r>
            <a:r>
              <a:rPr lang="tr-TR" sz="1700" dirty="0">
                <a:ea typeface="+mn-lt"/>
                <a:cs typeface="+mn-lt"/>
              </a:rPr>
              <a:t>, model "on" kelimesine odaklanır.</a:t>
            </a:r>
            <a:endParaRPr lang="tr-TR" sz="1700" dirty="0"/>
          </a:p>
          <a:p>
            <a:pPr marL="0" indent="0">
              <a:lnSpc>
                <a:spcPct val="110000"/>
              </a:lnSpc>
              <a:buNone/>
            </a:pPr>
            <a:r>
              <a:rPr lang="tr-TR" sz="1700" dirty="0">
                <a:ea typeface="+mn-lt"/>
                <a:cs typeface="+mn-lt"/>
              </a:rPr>
              <a:t>Bu sayede, doğru ve akıcı bir çeviri elde edilir.</a:t>
            </a:r>
            <a:endParaRPr lang="tr-TR" sz="1700" dirty="0"/>
          </a:p>
        </p:txBody>
      </p:sp>
    </p:spTree>
    <p:extLst>
      <p:ext uri="{BB962C8B-B14F-4D97-AF65-F5344CB8AC3E}">
        <p14:creationId xmlns:p14="http://schemas.microsoft.com/office/powerpoint/2010/main" val="3945072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üzenli aralıklarla öğeler tablosu">
            <a:extLst>
              <a:ext uri="{FF2B5EF4-FFF2-40B4-BE49-F238E27FC236}">
                <a16:creationId xmlns:a16="http://schemas.microsoft.com/office/drawing/2014/main" id="{006BCE8B-FCE6-A201-B3EB-BD396C8173D0}"/>
              </a:ext>
            </a:extLst>
          </p:cNvPr>
          <p:cNvPicPr>
            <a:picLocks noChangeAspect="1"/>
          </p:cNvPicPr>
          <p:nvPr/>
        </p:nvPicPr>
        <p:blipFill>
          <a:blip r:embed="rId2"/>
          <a:srcRect l="23761" r="29213" b="9"/>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86235AFB-AC5F-0E12-4E5A-B803A4615E3D}"/>
              </a:ext>
            </a:extLst>
          </p:cNvPr>
          <p:cNvSpPr>
            <a:spLocks noGrp="1"/>
          </p:cNvSpPr>
          <p:nvPr>
            <p:ph type="title"/>
          </p:nvPr>
        </p:nvSpPr>
        <p:spPr>
          <a:xfrm>
            <a:off x="612648" y="600075"/>
            <a:ext cx="6035040" cy="1529932"/>
          </a:xfrm>
        </p:spPr>
        <p:txBody>
          <a:bodyPr anchor="b">
            <a:normAutofit/>
          </a:bodyPr>
          <a:lstStyle/>
          <a:p>
            <a:r>
              <a:rPr lang="tr-TR" dirty="0" err="1"/>
              <a:t>Attention</a:t>
            </a:r>
            <a:r>
              <a:rPr lang="tr-TR" dirty="0"/>
              <a:t> mekanizması örnekleri</a:t>
            </a:r>
          </a:p>
        </p:txBody>
      </p:sp>
      <p:sp>
        <p:nvSpPr>
          <p:cNvPr id="3" name="İçerik Yer Tutucusu 2">
            <a:extLst>
              <a:ext uri="{FF2B5EF4-FFF2-40B4-BE49-F238E27FC236}">
                <a16:creationId xmlns:a16="http://schemas.microsoft.com/office/drawing/2014/main" id="{9797CE96-5071-7194-CB18-5057B9EECBBA}"/>
              </a:ext>
            </a:extLst>
          </p:cNvPr>
          <p:cNvSpPr>
            <a:spLocks noGrp="1"/>
          </p:cNvSpPr>
          <p:nvPr>
            <p:ph idx="1"/>
          </p:nvPr>
        </p:nvSpPr>
        <p:spPr>
          <a:xfrm>
            <a:off x="612648" y="2212848"/>
            <a:ext cx="6035040" cy="4096512"/>
          </a:xfrm>
        </p:spPr>
        <p:txBody>
          <a:bodyPr vert="horz" lIns="91440" tIns="45720" rIns="91440" bIns="45720" rtlCol="0" anchor="t">
            <a:normAutofit/>
          </a:bodyPr>
          <a:lstStyle/>
          <a:p>
            <a:pPr marL="0" indent="0">
              <a:lnSpc>
                <a:spcPct val="110000"/>
              </a:lnSpc>
              <a:buNone/>
            </a:pPr>
            <a:r>
              <a:rPr lang="tr-TR" sz="1700" b="1" dirty="0">
                <a:solidFill>
                  <a:srgbClr val="2E2F30"/>
                </a:solidFill>
                <a:ea typeface="+mn-lt"/>
                <a:cs typeface="+mn-lt"/>
              </a:rPr>
              <a:t>Örnek 2: Anlam Belirsizliğinin Giderilmesi</a:t>
            </a:r>
            <a:endParaRPr lang="tr-TR" dirty="0">
              <a:solidFill>
                <a:srgbClr val="2E2F30"/>
              </a:solidFill>
              <a:ea typeface="+mn-lt"/>
              <a:cs typeface="+mn-lt"/>
            </a:endParaRPr>
          </a:p>
          <a:p>
            <a:pPr marL="0" indent="0">
              <a:lnSpc>
                <a:spcPct val="110000"/>
              </a:lnSpc>
              <a:buNone/>
            </a:pPr>
            <a:r>
              <a:rPr lang="tr-TR" sz="1700" dirty="0">
                <a:solidFill>
                  <a:srgbClr val="2E2F30"/>
                </a:solidFill>
                <a:ea typeface="+mn-lt"/>
                <a:cs typeface="+mn-lt"/>
              </a:rPr>
              <a:t>Cümle: "Kalem ucu kırıldı, yazamıyorum.</a:t>
            </a:r>
            <a:endParaRPr lang="tr-TR" dirty="0">
              <a:solidFill>
                <a:srgbClr val="2E2F30"/>
              </a:solidFill>
              <a:ea typeface="+mn-lt"/>
              <a:cs typeface="+mn-lt"/>
            </a:endParaRPr>
          </a:p>
          <a:p>
            <a:pPr marL="0" indent="0">
              <a:lnSpc>
                <a:spcPct val="110000"/>
              </a:lnSpc>
              <a:buNone/>
            </a:pPr>
            <a:r>
              <a:rPr lang="tr-TR" sz="1700" dirty="0">
                <a:solidFill>
                  <a:srgbClr val="2E2F30"/>
                </a:solidFill>
                <a:ea typeface="+mn-lt"/>
                <a:cs typeface="+mn-lt"/>
              </a:rPr>
              <a:t>"Burada "ucu" kelimesinin "kalem" ile ilişkili olduğunu anlamak önemlidir. </a:t>
            </a:r>
            <a:r>
              <a:rPr lang="tr-TR" sz="1700" dirty="0" err="1">
                <a:solidFill>
                  <a:srgbClr val="2E2F30"/>
                </a:solidFill>
                <a:ea typeface="+mn-lt"/>
                <a:cs typeface="+mn-lt"/>
              </a:rPr>
              <a:t>Attention</a:t>
            </a:r>
            <a:r>
              <a:rPr lang="tr-TR" sz="1700" dirty="0">
                <a:solidFill>
                  <a:srgbClr val="2E2F30"/>
                </a:solidFill>
                <a:ea typeface="+mn-lt"/>
                <a:cs typeface="+mn-lt"/>
              </a:rPr>
              <a:t> mekanizması, "ucu" kelimesi ile "kalem" kelimesi arasındaki bağlantıyı kurarak anlamın doğru yorumlanmasına yardımcı olur.</a:t>
            </a:r>
            <a:endParaRPr lang="tr-TR">
              <a:solidFill>
                <a:srgbClr val="2E2F30"/>
              </a:solidFill>
              <a:ea typeface="+mn-lt"/>
              <a:cs typeface="+mn-lt"/>
            </a:endParaRPr>
          </a:p>
        </p:txBody>
      </p:sp>
    </p:spTree>
    <p:extLst>
      <p:ext uri="{BB962C8B-B14F-4D97-AF65-F5344CB8AC3E}">
        <p14:creationId xmlns:p14="http://schemas.microsoft.com/office/powerpoint/2010/main" val="1071861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üzenli aralıklarla öğeler tablosu">
            <a:extLst>
              <a:ext uri="{FF2B5EF4-FFF2-40B4-BE49-F238E27FC236}">
                <a16:creationId xmlns:a16="http://schemas.microsoft.com/office/drawing/2014/main" id="{006BCE8B-FCE6-A201-B3EB-BD396C8173D0}"/>
              </a:ext>
            </a:extLst>
          </p:cNvPr>
          <p:cNvPicPr>
            <a:picLocks noChangeAspect="1"/>
          </p:cNvPicPr>
          <p:nvPr/>
        </p:nvPicPr>
        <p:blipFill>
          <a:blip r:embed="rId2"/>
          <a:srcRect l="23761" r="29213" b="9"/>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86235AFB-AC5F-0E12-4E5A-B803A4615E3D}"/>
              </a:ext>
            </a:extLst>
          </p:cNvPr>
          <p:cNvSpPr>
            <a:spLocks noGrp="1"/>
          </p:cNvSpPr>
          <p:nvPr>
            <p:ph type="title"/>
          </p:nvPr>
        </p:nvSpPr>
        <p:spPr>
          <a:xfrm>
            <a:off x="612648" y="600075"/>
            <a:ext cx="6035040" cy="1529932"/>
          </a:xfrm>
        </p:spPr>
        <p:txBody>
          <a:bodyPr anchor="b">
            <a:normAutofit/>
          </a:bodyPr>
          <a:lstStyle/>
          <a:p>
            <a:r>
              <a:rPr lang="tr-TR" dirty="0" err="1"/>
              <a:t>Attention</a:t>
            </a:r>
            <a:r>
              <a:rPr lang="tr-TR" dirty="0"/>
              <a:t> mekanizması örnekleri</a:t>
            </a:r>
          </a:p>
        </p:txBody>
      </p:sp>
      <p:sp>
        <p:nvSpPr>
          <p:cNvPr id="3" name="İçerik Yer Tutucusu 2">
            <a:extLst>
              <a:ext uri="{FF2B5EF4-FFF2-40B4-BE49-F238E27FC236}">
                <a16:creationId xmlns:a16="http://schemas.microsoft.com/office/drawing/2014/main" id="{9797CE96-5071-7194-CB18-5057B9EECBBA}"/>
              </a:ext>
            </a:extLst>
          </p:cNvPr>
          <p:cNvSpPr>
            <a:spLocks noGrp="1"/>
          </p:cNvSpPr>
          <p:nvPr>
            <p:ph idx="1"/>
          </p:nvPr>
        </p:nvSpPr>
        <p:spPr>
          <a:xfrm>
            <a:off x="612648" y="2212848"/>
            <a:ext cx="6035040" cy="4096512"/>
          </a:xfrm>
        </p:spPr>
        <p:txBody>
          <a:bodyPr vert="horz" lIns="91440" tIns="45720" rIns="91440" bIns="45720" rtlCol="0" anchor="t">
            <a:normAutofit/>
          </a:bodyPr>
          <a:lstStyle/>
          <a:p>
            <a:pPr marL="0" indent="0">
              <a:lnSpc>
                <a:spcPct val="110000"/>
              </a:lnSpc>
              <a:buNone/>
            </a:pPr>
            <a:r>
              <a:rPr lang="tr-TR" sz="1700" b="1" dirty="0">
                <a:solidFill>
                  <a:srgbClr val="2E2F30"/>
                </a:solidFill>
                <a:ea typeface="+mn-lt"/>
                <a:cs typeface="+mn-lt"/>
              </a:rPr>
              <a:t>Örnek 3: Uzun Vadeli Bağlantıların Yakalanması</a:t>
            </a:r>
            <a:endParaRPr lang="tr-TR" dirty="0">
              <a:solidFill>
                <a:srgbClr val="000000"/>
              </a:solidFill>
              <a:ea typeface="+mn-lt"/>
              <a:cs typeface="+mn-lt"/>
            </a:endParaRPr>
          </a:p>
          <a:p>
            <a:pPr marL="0" indent="0">
              <a:lnSpc>
                <a:spcPct val="110000"/>
              </a:lnSpc>
              <a:buNone/>
            </a:pPr>
            <a:r>
              <a:rPr lang="tr-TR" sz="1700" dirty="0">
                <a:solidFill>
                  <a:srgbClr val="2E2F30"/>
                </a:solidFill>
                <a:ea typeface="+mn-lt"/>
                <a:cs typeface="+mn-lt"/>
              </a:rPr>
              <a:t>Cümle: "Ahmet, dün gördüğü filmi çok beğendi ve arkadaşlarına tavsiye etti."</a:t>
            </a:r>
            <a:endParaRPr lang="tr-TR" dirty="0">
              <a:solidFill>
                <a:srgbClr val="000000"/>
              </a:solidFill>
              <a:ea typeface="+mn-lt"/>
              <a:cs typeface="+mn-lt"/>
            </a:endParaRPr>
          </a:p>
          <a:p>
            <a:pPr marL="0" indent="0">
              <a:lnSpc>
                <a:spcPct val="110000"/>
              </a:lnSpc>
              <a:buNone/>
            </a:pPr>
            <a:r>
              <a:rPr lang="tr-TR" sz="1700" dirty="0">
                <a:solidFill>
                  <a:srgbClr val="2E2F30"/>
                </a:solidFill>
                <a:ea typeface="+mn-lt"/>
                <a:cs typeface="+mn-lt"/>
              </a:rPr>
              <a:t>"Arkadaşlarına tavsiye etti" ifadesindeki "etti" fiilinin öznesi "</a:t>
            </a:r>
            <a:r>
              <a:rPr lang="tr-TR" sz="1700" dirty="0" err="1">
                <a:solidFill>
                  <a:srgbClr val="2E2F30"/>
                </a:solidFill>
                <a:ea typeface="+mn-lt"/>
                <a:cs typeface="+mn-lt"/>
              </a:rPr>
              <a:t>Ahmet"tir</a:t>
            </a:r>
            <a:r>
              <a:rPr lang="tr-TR" sz="1700" dirty="0">
                <a:solidFill>
                  <a:srgbClr val="2E2F30"/>
                </a:solidFill>
                <a:ea typeface="+mn-lt"/>
                <a:cs typeface="+mn-lt"/>
              </a:rPr>
              <a:t>. Arada başka kelimeler olmasına rağmen, </a:t>
            </a:r>
            <a:r>
              <a:rPr lang="tr-TR" sz="1700" dirty="0" err="1">
                <a:solidFill>
                  <a:srgbClr val="2E2F30"/>
                </a:solidFill>
                <a:ea typeface="+mn-lt"/>
                <a:cs typeface="+mn-lt"/>
              </a:rPr>
              <a:t>attention</a:t>
            </a:r>
            <a:r>
              <a:rPr lang="tr-TR" sz="1700" dirty="0">
                <a:solidFill>
                  <a:srgbClr val="2E2F30"/>
                </a:solidFill>
                <a:ea typeface="+mn-lt"/>
                <a:cs typeface="+mn-lt"/>
              </a:rPr>
              <a:t> mekanizması bu bağlantıyı kurabilir ve cümlenin doğru anlaşılmasını sağlar</a:t>
            </a:r>
            <a:endParaRPr lang="tr-TR"/>
          </a:p>
        </p:txBody>
      </p:sp>
    </p:spTree>
    <p:extLst>
      <p:ext uri="{BB962C8B-B14F-4D97-AF65-F5344CB8AC3E}">
        <p14:creationId xmlns:p14="http://schemas.microsoft.com/office/powerpoint/2010/main" val="275416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F8BE9A2-8956-141B-BFE6-C607C93D8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şıyan devre tahtası">
            <a:extLst>
              <a:ext uri="{FF2B5EF4-FFF2-40B4-BE49-F238E27FC236}">
                <a16:creationId xmlns:a16="http://schemas.microsoft.com/office/drawing/2014/main" id="{F7A0C4DE-CF5F-191F-1443-04260660F722}"/>
              </a:ext>
            </a:extLst>
          </p:cNvPr>
          <p:cNvPicPr>
            <a:picLocks noChangeAspect="1"/>
          </p:cNvPicPr>
          <p:nvPr/>
        </p:nvPicPr>
        <p:blipFill>
          <a:blip r:embed="rId2"/>
          <a:srcRect t="16711" b="27284"/>
          <a:stretch/>
        </p:blipFill>
        <p:spPr>
          <a:xfrm>
            <a:off x="20" y="10"/>
            <a:ext cx="12191980" cy="4557776"/>
          </a:xfrm>
          <a:prstGeom prst="rect">
            <a:avLst/>
          </a:prstGeom>
        </p:spPr>
      </p:pic>
      <p:sp>
        <p:nvSpPr>
          <p:cNvPr id="2" name="Başlık 1">
            <a:extLst>
              <a:ext uri="{FF2B5EF4-FFF2-40B4-BE49-F238E27FC236}">
                <a16:creationId xmlns:a16="http://schemas.microsoft.com/office/drawing/2014/main" id="{A0B5F8E8-8022-B4F0-A4FF-44B5521C6DA1}"/>
              </a:ext>
            </a:extLst>
          </p:cNvPr>
          <p:cNvSpPr>
            <a:spLocks noGrp="1"/>
          </p:cNvSpPr>
          <p:nvPr>
            <p:ph type="title"/>
          </p:nvPr>
        </p:nvSpPr>
        <p:spPr>
          <a:xfrm>
            <a:off x="321734" y="4837319"/>
            <a:ext cx="4705097" cy="1601582"/>
          </a:xfrm>
        </p:spPr>
        <p:txBody>
          <a:bodyPr anchor="t">
            <a:normAutofit/>
          </a:bodyPr>
          <a:lstStyle/>
          <a:p>
            <a:r>
              <a:rPr lang="tr-TR" dirty="0"/>
              <a:t>Ana Hat</a:t>
            </a:r>
          </a:p>
        </p:txBody>
      </p:sp>
      <p:sp>
        <p:nvSpPr>
          <p:cNvPr id="3" name="İçerik Yer Tutucusu 2">
            <a:extLst>
              <a:ext uri="{FF2B5EF4-FFF2-40B4-BE49-F238E27FC236}">
                <a16:creationId xmlns:a16="http://schemas.microsoft.com/office/drawing/2014/main" id="{00A1DBF2-FA65-0C7B-EBD4-51C5C60CC0A3}"/>
              </a:ext>
            </a:extLst>
          </p:cNvPr>
          <p:cNvSpPr>
            <a:spLocks noGrp="1"/>
          </p:cNvSpPr>
          <p:nvPr>
            <p:ph idx="1"/>
          </p:nvPr>
        </p:nvSpPr>
        <p:spPr>
          <a:xfrm>
            <a:off x="6019333" y="4837318"/>
            <a:ext cx="5753567" cy="1601582"/>
          </a:xfrm>
        </p:spPr>
        <p:txBody>
          <a:bodyPr vert="horz" lIns="91440" tIns="45720" rIns="91440" bIns="45720" rtlCol="0" anchor="t">
            <a:normAutofit/>
          </a:bodyPr>
          <a:lstStyle/>
          <a:p>
            <a:pPr marL="0" indent="0">
              <a:lnSpc>
                <a:spcPct val="110000"/>
              </a:lnSpc>
              <a:buNone/>
            </a:pPr>
            <a:r>
              <a:rPr lang="tr-TR" sz="1100" b="1" err="1">
                <a:ea typeface="+mn-lt"/>
                <a:cs typeface="+mn-lt"/>
              </a:rPr>
              <a:t>Transformers</a:t>
            </a:r>
            <a:r>
              <a:rPr lang="tr-TR" sz="1100" b="1" dirty="0">
                <a:ea typeface="+mn-lt"/>
                <a:cs typeface="+mn-lt"/>
              </a:rPr>
              <a:t> Mimarisine Giriş</a:t>
            </a:r>
            <a:endParaRPr lang="tr-TR" sz="1100" b="1"/>
          </a:p>
          <a:p>
            <a:pPr marL="0" indent="0">
              <a:lnSpc>
                <a:spcPct val="110000"/>
              </a:lnSpc>
              <a:buNone/>
            </a:pPr>
            <a:r>
              <a:rPr lang="tr-TR" sz="1100" b="1" err="1">
                <a:ea typeface="+mn-lt"/>
                <a:cs typeface="+mn-lt"/>
              </a:rPr>
              <a:t>Attention</a:t>
            </a:r>
            <a:r>
              <a:rPr lang="tr-TR" sz="1100" b="1" dirty="0">
                <a:ea typeface="+mn-lt"/>
                <a:cs typeface="+mn-lt"/>
              </a:rPr>
              <a:t> (Dikkat) Mekanizması</a:t>
            </a:r>
          </a:p>
          <a:p>
            <a:pPr marL="0" indent="0">
              <a:lnSpc>
                <a:spcPct val="110000"/>
              </a:lnSpc>
              <a:buNone/>
            </a:pPr>
            <a:r>
              <a:rPr lang="tr-TR" sz="1100" b="1" err="1">
                <a:ea typeface="+mn-lt"/>
                <a:cs typeface="+mn-lt"/>
              </a:rPr>
              <a:t>Positional</a:t>
            </a:r>
            <a:r>
              <a:rPr lang="tr-TR" sz="1100" b="1" dirty="0">
                <a:ea typeface="+mn-lt"/>
                <a:cs typeface="+mn-lt"/>
              </a:rPr>
              <a:t> </a:t>
            </a:r>
            <a:r>
              <a:rPr lang="tr-TR" sz="1100" b="1" err="1">
                <a:ea typeface="+mn-lt"/>
                <a:cs typeface="+mn-lt"/>
              </a:rPr>
              <a:t>Encoding</a:t>
            </a:r>
            <a:r>
              <a:rPr lang="tr-TR" sz="1100" b="1" dirty="0">
                <a:ea typeface="+mn-lt"/>
                <a:cs typeface="+mn-lt"/>
              </a:rPr>
              <a:t> (Konum Kodlaması)</a:t>
            </a:r>
          </a:p>
          <a:p>
            <a:pPr marL="0" indent="0">
              <a:lnSpc>
                <a:spcPct val="110000"/>
              </a:lnSpc>
              <a:buNone/>
            </a:pPr>
            <a:r>
              <a:rPr lang="tr-TR" sz="1100" b="1" dirty="0">
                <a:ea typeface="+mn-lt"/>
                <a:cs typeface="+mn-lt"/>
              </a:rPr>
              <a:t>Encoder-</a:t>
            </a:r>
            <a:r>
              <a:rPr lang="tr-TR" sz="1100" b="1" err="1">
                <a:ea typeface="+mn-lt"/>
                <a:cs typeface="+mn-lt"/>
              </a:rPr>
              <a:t>Decoder</a:t>
            </a:r>
            <a:r>
              <a:rPr lang="tr-TR" sz="1100" b="1" dirty="0">
                <a:ea typeface="+mn-lt"/>
                <a:cs typeface="+mn-lt"/>
              </a:rPr>
              <a:t> Yapısı</a:t>
            </a:r>
          </a:p>
          <a:p>
            <a:pPr marL="0" indent="0">
              <a:lnSpc>
                <a:spcPct val="110000"/>
              </a:lnSpc>
              <a:buNone/>
            </a:pPr>
            <a:r>
              <a:rPr lang="tr-TR" sz="1100" b="1" err="1">
                <a:ea typeface="+mn-lt"/>
                <a:cs typeface="+mn-lt"/>
              </a:rPr>
              <a:t>Transformers'ın</a:t>
            </a:r>
            <a:r>
              <a:rPr lang="tr-TR" sz="1100" b="1" dirty="0">
                <a:ea typeface="+mn-lt"/>
                <a:cs typeface="+mn-lt"/>
              </a:rPr>
              <a:t> Uygulama Alanları</a:t>
            </a:r>
            <a:endParaRPr lang="tr-TR" sz="1100" b="1"/>
          </a:p>
        </p:txBody>
      </p:sp>
    </p:spTree>
    <p:extLst>
      <p:ext uri="{BB962C8B-B14F-4D97-AF65-F5344CB8AC3E}">
        <p14:creationId xmlns:p14="http://schemas.microsoft.com/office/powerpoint/2010/main" val="44375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üzenli aralıklarla öğeler tablosu">
            <a:extLst>
              <a:ext uri="{FF2B5EF4-FFF2-40B4-BE49-F238E27FC236}">
                <a16:creationId xmlns:a16="http://schemas.microsoft.com/office/drawing/2014/main" id="{006BCE8B-FCE6-A201-B3EB-BD396C8173D0}"/>
              </a:ext>
            </a:extLst>
          </p:cNvPr>
          <p:cNvPicPr>
            <a:picLocks noChangeAspect="1"/>
          </p:cNvPicPr>
          <p:nvPr/>
        </p:nvPicPr>
        <p:blipFill>
          <a:blip r:embed="rId2"/>
          <a:srcRect l="23761" r="29213" b="9"/>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86235AFB-AC5F-0E12-4E5A-B803A4615E3D}"/>
              </a:ext>
            </a:extLst>
          </p:cNvPr>
          <p:cNvSpPr>
            <a:spLocks noGrp="1"/>
          </p:cNvSpPr>
          <p:nvPr>
            <p:ph type="title"/>
          </p:nvPr>
        </p:nvSpPr>
        <p:spPr>
          <a:xfrm>
            <a:off x="612648" y="600075"/>
            <a:ext cx="6035040" cy="1529932"/>
          </a:xfrm>
        </p:spPr>
        <p:txBody>
          <a:bodyPr anchor="b">
            <a:normAutofit/>
          </a:bodyPr>
          <a:lstStyle/>
          <a:p>
            <a:r>
              <a:rPr lang="tr-TR" dirty="0" err="1"/>
              <a:t>Attention</a:t>
            </a:r>
            <a:r>
              <a:rPr lang="tr-TR" dirty="0"/>
              <a:t> mekanizması örnekleri</a:t>
            </a:r>
          </a:p>
        </p:txBody>
      </p:sp>
      <p:sp>
        <p:nvSpPr>
          <p:cNvPr id="3" name="İçerik Yer Tutucusu 2">
            <a:extLst>
              <a:ext uri="{FF2B5EF4-FFF2-40B4-BE49-F238E27FC236}">
                <a16:creationId xmlns:a16="http://schemas.microsoft.com/office/drawing/2014/main" id="{9797CE96-5071-7194-CB18-5057B9EECBBA}"/>
              </a:ext>
            </a:extLst>
          </p:cNvPr>
          <p:cNvSpPr>
            <a:spLocks noGrp="1"/>
          </p:cNvSpPr>
          <p:nvPr>
            <p:ph idx="1"/>
          </p:nvPr>
        </p:nvSpPr>
        <p:spPr>
          <a:xfrm>
            <a:off x="612648" y="2212848"/>
            <a:ext cx="6035040" cy="4096512"/>
          </a:xfrm>
        </p:spPr>
        <p:txBody>
          <a:bodyPr vert="horz" lIns="91440" tIns="45720" rIns="91440" bIns="45720" rtlCol="0" anchor="t">
            <a:normAutofit/>
          </a:bodyPr>
          <a:lstStyle/>
          <a:p>
            <a:pPr>
              <a:buNone/>
            </a:pPr>
            <a:r>
              <a:rPr lang="tr-TR" sz="1700" b="1" dirty="0">
                <a:solidFill>
                  <a:srgbClr val="2E2F30"/>
                </a:solidFill>
                <a:ea typeface="+mn-lt"/>
                <a:cs typeface="+mn-lt"/>
              </a:rPr>
              <a:t>Örnek 4: Self-</a:t>
            </a:r>
            <a:r>
              <a:rPr lang="tr-TR" sz="1700" b="1" dirty="0" err="1">
                <a:solidFill>
                  <a:srgbClr val="2E2F30"/>
                </a:solidFill>
                <a:ea typeface="+mn-lt"/>
                <a:cs typeface="+mn-lt"/>
              </a:rPr>
              <a:t>Attention</a:t>
            </a:r>
            <a:r>
              <a:rPr lang="tr-TR" sz="1700" b="1" dirty="0">
                <a:solidFill>
                  <a:srgbClr val="2E2F30"/>
                </a:solidFill>
                <a:ea typeface="+mn-lt"/>
                <a:cs typeface="+mn-lt"/>
              </a:rPr>
              <a:t> ile Kelime İlişkilerinin Belirlenmesi</a:t>
            </a:r>
            <a:endParaRPr lang="tr-TR" dirty="0">
              <a:solidFill>
                <a:srgbClr val="000000"/>
              </a:solidFill>
              <a:ea typeface="+mn-lt"/>
              <a:cs typeface="+mn-lt"/>
            </a:endParaRPr>
          </a:p>
          <a:p>
            <a:pPr>
              <a:buNone/>
            </a:pPr>
            <a:r>
              <a:rPr lang="tr-TR" sz="1700" dirty="0">
                <a:solidFill>
                  <a:srgbClr val="2E2F30"/>
                </a:solidFill>
                <a:ea typeface="+mn-lt"/>
                <a:cs typeface="+mn-lt"/>
              </a:rPr>
              <a:t>Cümle: "Onların evine gittik ve onlarla birlikte yemek yedik."</a:t>
            </a:r>
            <a:endParaRPr lang="tr-TR" dirty="0">
              <a:ea typeface="+mn-lt"/>
              <a:cs typeface="+mn-lt"/>
            </a:endParaRPr>
          </a:p>
          <a:p>
            <a:pPr marL="0" indent="0">
              <a:buNone/>
            </a:pPr>
            <a:r>
              <a:rPr lang="tr-TR" sz="1700" dirty="0">
                <a:solidFill>
                  <a:srgbClr val="2E2F30"/>
                </a:solidFill>
                <a:ea typeface="+mn-lt"/>
                <a:cs typeface="+mn-lt"/>
              </a:rPr>
              <a:t>"Onların" ve "onlarla" kelimeleri arasındaki ilişkiyi self-</a:t>
            </a:r>
            <a:r>
              <a:rPr lang="tr-TR" sz="1700" dirty="0" err="1">
                <a:solidFill>
                  <a:srgbClr val="2E2F30"/>
                </a:solidFill>
                <a:ea typeface="+mn-lt"/>
                <a:cs typeface="+mn-lt"/>
              </a:rPr>
              <a:t>attention</a:t>
            </a:r>
            <a:r>
              <a:rPr lang="tr-TR" sz="1700" dirty="0">
                <a:solidFill>
                  <a:srgbClr val="2E2F30"/>
                </a:solidFill>
                <a:ea typeface="+mn-lt"/>
                <a:cs typeface="+mn-lt"/>
              </a:rPr>
              <a:t> mekanizması sayesinde model öğrenebilir.</a:t>
            </a:r>
            <a:endParaRPr lang="tr-TR" sz="1700">
              <a:ea typeface="+mn-lt"/>
              <a:cs typeface="+mn-lt"/>
            </a:endParaRPr>
          </a:p>
          <a:p>
            <a:pPr marL="0" indent="0">
              <a:buNone/>
            </a:pPr>
            <a:r>
              <a:rPr lang="tr-TR" sz="1700" dirty="0">
                <a:solidFill>
                  <a:srgbClr val="2E2F30"/>
                </a:solidFill>
                <a:ea typeface="+mn-lt"/>
                <a:cs typeface="+mn-lt"/>
              </a:rPr>
              <a:t>Bu, modelin zamirlerin hangi isimlere atıfta bulunduğunu anlamasına yardımcı olur.</a:t>
            </a:r>
            <a:endParaRPr lang="tr-TR" sz="1700" dirty="0">
              <a:ea typeface="+mn-lt"/>
              <a:cs typeface="+mn-lt"/>
            </a:endParaRPr>
          </a:p>
          <a:p>
            <a:pPr marL="0" indent="0">
              <a:lnSpc>
                <a:spcPct val="110000"/>
              </a:lnSpc>
              <a:buNone/>
            </a:pPr>
            <a:endParaRPr lang="tr-TR" sz="1700" b="1" dirty="0"/>
          </a:p>
        </p:txBody>
      </p:sp>
    </p:spTree>
    <p:extLst>
      <p:ext uri="{BB962C8B-B14F-4D97-AF65-F5344CB8AC3E}">
        <p14:creationId xmlns:p14="http://schemas.microsoft.com/office/powerpoint/2010/main" val="833017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Uçuş yollarıyla Dünya Haritası">
            <a:extLst>
              <a:ext uri="{FF2B5EF4-FFF2-40B4-BE49-F238E27FC236}">
                <a16:creationId xmlns:a16="http://schemas.microsoft.com/office/drawing/2014/main" id="{6BD38313-6427-C43C-CF04-F1A3EB34FCD2}"/>
              </a:ext>
            </a:extLst>
          </p:cNvPr>
          <p:cNvPicPr>
            <a:picLocks noChangeAspect="1"/>
          </p:cNvPicPr>
          <p:nvPr/>
        </p:nvPicPr>
        <p:blipFill>
          <a:blip r:embed="rId2"/>
          <a:srcRect t="21866" r="6866" b="149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44436A9-3829-3E5D-BFD9-C241D1CF3CB0}"/>
              </a:ext>
            </a:extLst>
          </p:cNvPr>
          <p:cNvSpPr>
            <a:spLocks noGrp="1"/>
          </p:cNvSpPr>
          <p:nvPr>
            <p:ph type="title"/>
          </p:nvPr>
        </p:nvSpPr>
        <p:spPr>
          <a:xfrm>
            <a:off x="617365" y="5268812"/>
            <a:ext cx="7260542" cy="1228763"/>
          </a:xfrm>
        </p:spPr>
        <p:txBody>
          <a:bodyPr vert="horz" lIns="91440" tIns="45720" rIns="91440" bIns="45720" rtlCol="0" anchor="ctr">
            <a:normAutofit/>
          </a:bodyPr>
          <a:lstStyle/>
          <a:p>
            <a:r>
              <a:rPr lang="en-US" sz="4000">
                <a:solidFill>
                  <a:srgbClr val="FFFFFF"/>
                </a:solidFill>
              </a:rPr>
              <a:t>Positional Encoding (Konum Kodlaması)</a:t>
            </a:r>
          </a:p>
        </p:txBody>
      </p:sp>
    </p:spTree>
    <p:extLst>
      <p:ext uri="{BB962C8B-B14F-4D97-AF65-F5344CB8AC3E}">
        <p14:creationId xmlns:p14="http://schemas.microsoft.com/office/powerpoint/2010/main" val="315865223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4945B68-6D9A-2333-FAF4-2D4508BBBF75}"/>
              </a:ext>
            </a:extLst>
          </p:cNvPr>
          <p:cNvSpPr>
            <a:spLocks noGrp="1"/>
          </p:cNvSpPr>
          <p:nvPr>
            <p:ph type="title"/>
          </p:nvPr>
        </p:nvSpPr>
        <p:spPr>
          <a:xfrm>
            <a:off x="612648" y="1114923"/>
            <a:ext cx="4621553" cy="1360728"/>
          </a:xfrm>
        </p:spPr>
        <p:txBody>
          <a:bodyPr anchor="b">
            <a:normAutofit/>
          </a:bodyPr>
          <a:lstStyle/>
          <a:p>
            <a:r>
              <a:rPr lang="tr-TR" dirty="0"/>
              <a:t>Sekans Bilgisinin Modelde Temsili</a:t>
            </a:r>
          </a:p>
        </p:txBody>
      </p:sp>
      <p:sp>
        <p:nvSpPr>
          <p:cNvPr id="3" name="İçerik Yer Tutucusu 2">
            <a:extLst>
              <a:ext uri="{FF2B5EF4-FFF2-40B4-BE49-F238E27FC236}">
                <a16:creationId xmlns:a16="http://schemas.microsoft.com/office/drawing/2014/main" id="{1FAEDF91-CF44-C92B-B16E-6E6989D9983B}"/>
              </a:ext>
            </a:extLst>
          </p:cNvPr>
          <p:cNvSpPr>
            <a:spLocks noGrp="1"/>
          </p:cNvSpPr>
          <p:nvPr>
            <p:ph idx="1"/>
          </p:nvPr>
        </p:nvSpPr>
        <p:spPr>
          <a:xfrm>
            <a:off x="612648" y="2584058"/>
            <a:ext cx="4621553" cy="3159018"/>
          </a:xfrm>
        </p:spPr>
        <p:txBody>
          <a:bodyPr vert="horz" lIns="91440" tIns="45720" rIns="91440" bIns="45720" rtlCol="0">
            <a:normAutofit/>
          </a:bodyPr>
          <a:lstStyle/>
          <a:p>
            <a:pPr marL="0" indent="0">
              <a:lnSpc>
                <a:spcPct val="110000"/>
              </a:lnSpc>
              <a:buNone/>
            </a:pPr>
            <a:r>
              <a:rPr lang="tr-TR" sz="1500">
                <a:ea typeface="+mn-lt"/>
                <a:cs typeface="+mn-lt"/>
              </a:rPr>
              <a:t>Transformers, geleneksel RNN veya LSTM modellerinin aksine, sıralı veriyi işlemek için tekrarlayan yapılar kullanmaz. Bu durumda, modelin kelimelerin dizideki sırasını nasıl bileceği önemli bir soru haline gelir. Doğal dilde kelimelerin sırası anlamı önemli ölçüde etkiler. Örneğin, "Kedi köpeği kovaladı." ile "Köpek kediyi kovaladı." cümleleri aynı kelimeleri içerir ancak farklı anlamlara sahiptir.</a:t>
            </a:r>
            <a:br>
              <a:rPr lang="tr-TR" sz="1500">
                <a:ea typeface="+mn-lt"/>
                <a:cs typeface="+mn-lt"/>
              </a:rPr>
            </a:br>
            <a:endParaRPr lang="tr-TR" sz="1500">
              <a:ea typeface="+mn-lt"/>
              <a:cs typeface="+mn-lt"/>
            </a:endParaRPr>
          </a:p>
        </p:txBody>
      </p:sp>
      <p:pic>
        <p:nvPicPr>
          <p:cNvPr id="6" name="Resim 5" descr="metin, yazı tipi, el yazısı, diyagram içeren bir resim&#10;&#10;Açıklama otomatik olarak oluşturuldu">
            <a:extLst>
              <a:ext uri="{FF2B5EF4-FFF2-40B4-BE49-F238E27FC236}">
                <a16:creationId xmlns:a16="http://schemas.microsoft.com/office/drawing/2014/main" id="{2304D2DF-99AA-9153-9431-D05EF1BC5A65}"/>
              </a:ext>
            </a:extLst>
          </p:cNvPr>
          <p:cNvPicPr>
            <a:picLocks noChangeAspect="1"/>
          </p:cNvPicPr>
          <p:nvPr/>
        </p:nvPicPr>
        <p:blipFill>
          <a:blip r:embed="rId2"/>
          <a:stretch>
            <a:fillRect/>
          </a:stretch>
        </p:blipFill>
        <p:spPr>
          <a:xfrm>
            <a:off x="5691261" y="1794421"/>
            <a:ext cx="5837780" cy="3269156"/>
          </a:xfrm>
          <a:prstGeom prst="rect">
            <a:avLst/>
          </a:prstGeom>
        </p:spPr>
      </p:pic>
    </p:spTree>
    <p:extLst>
      <p:ext uri="{BB962C8B-B14F-4D97-AF65-F5344CB8AC3E}">
        <p14:creationId xmlns:p14="http://schemas.microsoft.com/office/powerpoint/2010/main" val="115450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4945B68-6D9A-2333-FAF4-2D4508BBBF75}"/>
              </a:ext>
            </a:extLst>
          </p:cNvPr>
          <p:cNvSpPr>
            <a:spLocks noGrp="1"/>
          </p:cNvSpPr>
          <p:nvPr>
            <p:ph type="title"/>
          </p:nvPr>
        </p:nvSpPr>
        <p:spPr>
          <a:xfrm>
            <a:off x="612648" y="1114923"/>
            <a:ext cx="4621553" cy="1360728"/>
          </a:xfrm>
        </p:spPr>
        <p:txBody>
          <a:bodyPr anchor="b">
            <a:normAutofit/>
          </a:bodyPr>
          <a:lstStyle/>
          <a:p>
            <a:r>
              <a:rPr lang="tr-TR" dirty="0"/>
              <a:t>Sekans Bilgisinin Modelde Temsili</a:t>
            </a:r>
          </a:p>
        </p:txBody>
      </p:sp>
      <p:sp>
        <p:nvSpPr>
          <p:cNvPr id="3" name="İçerik Yer Tutucusu 2">
            <a:extLst>
              <a:ext uri="{FF2B5EF4-FFF2-40B4-BE49-F238E27FC236}">
                <a16:creationId xmlns:a16="http://schemas.microsoft.com/office/drawing/2014/main" id="{1FAEDF91-CF44-C92B-B16E-6E6989D9983B}"/>
              </a:ext>
            </a:extLst>
          </p:cNvPr>
          <p:cNvSpPr>
            <a:spLocks noGrp="1"/>
          </p:cNvSpPr>
          <p:nvPr>
            <p:ph idx="1"/>
          </p:nvPr>
        </p:nvSpPr>
        <p:spPr>
          <a:xfrm>
            <a:off x="612648" y="2584058"/>
            <a:ext cx="4621553" cy="3159018"/>
          </a:xfrm>
        </p:spPr>
        <p:txBody>
          <a:bodyPr vert="horz" lIns="91440" tIns="45720" rIns="91440" bIns="45720" rtlCol="0">
            <a:normAutofit/>
          </a:bodyPr>
          <a:lstStyle/>
          <a:p>
            <a:pPr marL="0" indent="0">
              <a:buNone/>
            </a:pPr>
            <a:r>
              <a:rPr lang="tr-TR" sz="1800">
                <a:ea typeface="+mn-lt"/>
                <a:cs typeface="+mn-lt"/>
              </a:rPr>
              <a:t>Transformers'ın bu sıralı bilgiyi modellemesi için </a:t>
            </a:r>
            <a:r>
              <a:rPr lang="tr-TR" sz="1800" b="1" u="sng">
                <a:ea typeface="+mn-lt"/>
                <a:cs typeface="+mn-lt"/>
              </a:rPr>
              <a:t>Positional Encoding (Konum Kodlaması)</a:t>
            </a:r>
            <a:r>
              <a:rPr lang="tr-TR" sz="1800">
                <a:ea typeface="+mn-lt"/>
                <a:cs typeface="+mn-lt"/>
              </a:rPr>
              <a:t> kullanılır. Bu kodlama yöntemi, modelin kelimelerin veya token'ların dizideki konumlarını öğrenmesine olanak tanır. Bu sayede, model sıralı bağımlılıkları ve kelimelerin bağlam içindeki rollerini daha iyi anlar.</a:t>
            </a:r>
            <a:endParaRPr lang="tr-TR" sz="1800"/>
          </a:p>
        </p:txBody>
      </p:sp>
      <p:pic>
        <p:nvPicPr>
          <p:cNvPr id="5" name="Resim 4" descr="metin, ekran görüntüsü, yazı tipi, sayı, numara içeren bir resim&#10;&#10;Açıklama otomatik olarak oluşturuldu">
            <a:extLst>
              <a:ext uri="{FF2B5EF4-FFF2-40B4-BE49-F238E27FC236}">
                <a16:creationId xmlns:a16="http://schemas.microsoft.com/office/drawing/2014/main" id="{882F7992-B3B4-EC17-9355-EB50A60E715D}"/>
              </a:ext>
            </a:extLst>
          </p:cNvPr>
          <p:cNvPicPr>
            <a:picLocks noChangeAspect="1"/>
          </p:cNvPicPr>
          <p:nvPr/>
        </p:nvPicPr>
        <p:blipFill>
          <a:blip r:embed="rId2"/>
          <a:stretch>
            <a:fillRect/>
          </a:stretch>
        </p:blipFill>
        <p:spPr>
          <a:xfrm>
            <a:off x="5691261" y="1700836"/>
            <a:ext cx="5837780" cy="3456326"/>
          </a:xfrm>
          <a:prstGeom prst="rect">
            <a:avLst/>
          </a:prstGeom>
        </p:spPr>
      </p:pic>
    </p:spTree>
    <p:extLst>
      <p:ext uri="{BB962C8B-B14F-4D97-AF65-F5344CB8AC3E}">
        <p14:creationId xmlns:p14="http://schemas.microsoft.com/office/powerpoint/2010/main" val="884981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7DDA965-98BD-06A7-FB39-B21247E6920F}"/>
              </a:ext>
            </a:extLst>
          </p:cNvPr>
          <p:cNvPicPr>
            <a:picLocks noChangeAspect="1"/>
          </p:cNvPicPr>
          <p:nvPr/>
        </p:nvPicPr>
        <p:blipFill>
          <a:blip r:embed="rId2"/>
          <a:srcRect t="29825" r="-2" b="12516"/>
          <a:stretch/>
        </p:blipFill>
        <p:spPr>
          <a:xfrm>
            <a:off x="20" y="-1"/>
            <a:ext cx="12191980" cy="6858001"/>
          </a:xfrm>
          <a:prstGeom prst="rect">
            <a:avLst/>
          </a:prstGeom>
        </p:spPr>
      </p:pic>
      <p:sp>
        <p:nvSpPr>
          <p:cNvPr id="17" name="Rectangle 16">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B4579F0-E9D6-1753-A725-B083A75F40D8}"/>
              </a:ext>
            </a:extLst>
          </p:cNvPr>
          <p:cNvSpPr>
            <a:spLocks noGrp="1"/>
          </p:cNvSpPr>
          <p:nvPr>
            <p:ph type="title"/>
          </p:nvPr>
        </p:nvSpPr>
        <p:spPr>
          <a:xfrm>
            <a:off x="626918" y="3429000"/>
            <a:ext cx="4506064" cy="1888742"/>
          </a:xfrm>
        </p:spPr>
        <p:txBody>
          <a:bodyPr vert="horz" lIns="91440" tIns="45720" rIns="91440" bIns="45720" rtlCol="0" anchor="b">
            <a:normAutofit/>
          </a:bodyPr>
          <a:lstStyle/>
          <a:p>
            <a:r>
              <a:rPr lang="en-US" sz="4000">
                <a:solidFill>
                  <a:srgbClr val="FFFFFF"/>
                </a:solidFill>
              </a:rPr>
              <a:t>Encoder-Decoder Yapısı</a:t>
            </a:r>
          </a:p>
        </p:txBody>
      </p:sp>
    </p:spTree>
    <p:extLst>
      <p:ext uri="{BB962C8B-B14F-4D97-AF65-F5344CB8AC3E}">
        <p14:creationId xmlns:p14="http://schemas.microsoft.com/office/powerpoint/2010/main" val="25605604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KiKaBeN - Transformer's Encoder-Decoder">
            <a:extLst>
              <a:ext uri="{FF2B5EF4-FFF2-40B4-BE49-F238E27FC236}">
                <a16:creationId xmlns:a16="http://schemas.microsoft.com/office/drawing/2014/main" id="{EE1403C3-C71E-E97B-0699-0F7B31F80122}"/>
              </a:ext>
            </a:extLst>
          </p:cNvPr>
          <p:cNvPicPr>
            <a:picLocks noChangeAspect="1"/>
          </p:cNvPicPr>
          <p:nvPr/>
        </p:nvPicPr>
        <p:blipFill>
          <a:blip r:embed="rId2"/>
          <a:srcRect l="24122" r="28946" b="-1"/>
          <a:stretch/>
        </p:blipFill>
        <p:spPr>
          <a:xfrm>
            <a:off x="5818632" y="-1"/>
            <a:ext cx="6373368" cy="6857999"/>
          </a:xfrm>
          <a:prstGeom prst="rect">
            <a:avLst/>
          </a:prstGeom>
        </p:spPr>
      </p:pic>
      <p:sp>
        <p:nvSpPr>
          <p:cNvPr id="2" name="Başlık 1">
            <a:extLst>
              <a:ext uri="{FF2B5EF4-FFF2-40B4-BE49-F238E27FC236}">
                <a16:creationId xmlns:a16="http://schemas.microsoft.com/office/drawing/2014/main" id="{F9161FBF-2D44-4E96-BE5B-CEA75D8835D2}"/>
              </a:ext>
            </a:extLst>
          </p:cNvPr>
          <p:cNvSpPr>
            <a:spLocks noGrp="1"/>
          </p:cNvSpPr>
          <p:nvPr>
            <p:ph type="title"/>
          </p:nvPr>
        </p:nvSpPr>
        <p:spPr>
          <a:xfrm>
            <a:off x="614680" y="603504"/>
            <a:ext cx="4361688" cy="1527048"/>
          </a:xfrm>
        </p:spPr>
        <p:txBody>
          <a:bodyPr anchor="b">
            <a:normAutofit/>
          </a:bodyPr>
          <a:lstStyle/>
          <a:p>
            <a:r>
              <a:rPr lang="tr-TR" sz="3300"/>
              <a:t>Encoder ve </a:t>
            </a:r>
            <a:r>
              <a:rPr lang="tr-TR" sz="3300" err="1"/>
              <a:t>Decoder</a:t>
            </a:r>
            <a:r>
              <a:rPr lang="tr-TR" sz="3300"/>
              <a:t> Modüllerinin İşlevleri</a:t>
            </a:r>
          </a:p>
        </p:txBody>
      </p:sp>
      <p:sp>
        <p:nvSpPr>
          <p:cNvPr id="3" name="İçerik Yer Tutucusu 2">
            <a:extLst>
              <a:ext uri="{FF2B5EF4-FFF2-40B4-BE49-F238E27FC236}">
                <a16:creationId xmlns:a16="http://schemas.microsoft.com/office/drawing/2014/main" id="{D12D9728-CD55-8827-656C-63B9560D5F2E}"/>
              </a:ext>
            </a:extLst>
          </p:cNvPr>
          <p:cNvSpPr>
            <a:spLocks noGrp="1"/>
          </p:cNvSpPr>
          <p:nvPr>
            <p:ph idx="1"/>
          </p:nvPr>
        </p:nvSpPr>
        <p:spPr>
          <a:xfrm>
            <a:off x="614679" y="2212848"/>
            <a:ext cx="4361688" cy="4096512"/>
          </a:xfrm>
        </p:spPr>
        <p:txBody>
          <a:bodyPr vert="horz" lIns="91440" tIns="45720" rIns="91440" bIns="45720" rtlCol="0">
            <a:normAutofit/>
          </a:bodyPr>
          <a:lstStyle/>
          <a:p>
            <a:pPr marL="0" indent="0">
              <a:lnSpc>
                <a:spcPct val="110000"/>
              </a:lnSpc>
              <a:buNone/>
            </a:pPr>
            <a:r>
              <a:rPr lang="tr-TR" sz="900" b="1">
                <a:ea typeface="+mn-lt"/>
                <a:cs typeface="+mn-lt"/>
              </a:rPr>
              <a:t>Encoder Modülü:</a:t>
            </a:r>
            <a:endParaRPr lang="tr-TR" sz="900"/>
          </a:p>
          <a:p>
            <a:pPr>
              <a:lnSpc>
                <a:spcPct val="110000"/>
              </a:lnSpc>
            </a:pPr>
            <a:r>
              <a:rPr lang="tr-TR" sz="900" b="1">
                <a:ea typeface="+mn-lt"/>
                <a:cs typeface="+mn-lt"/>
              </a:rPr>
              <a:t>Girdi İşleme:</a:t>
            </a:r>
            <a:r>
              <a:rPr lang="tr-TR" sz="900">
                <a:ea typeface="+mn-lt"/>
                <a:cs typeface="+mn-lt"/>
              </a:rPr>
              <a:t> Encoder, giriş dizisini (örneğin bir cümleyi) alır ve bu diziyi ardışık işlemlerle daha yüksek düzeyli temsilcilere dönüştürür.</a:t>
            </a:r>
            <a:endParaRPr lang="tr-TR" sz="900"/>
          </a:p>
          <a:p>
            <a:pPr>
              <a:lnSpc>
                <a:spcPct val="110000"/>
              </a:lnSpc>
            </a:pPr>
            <a:r>
              <a:rPr lang="tr-TR" sz="900" b="1">
                <a:ea typeface="+mn-lt"/>
                <a:cs typeface="+mn-lt"/>
              </a:rPr>
              <a:t>Temel Görevi:</a:t>
            </a:r>
            <a:r>
              <a:rPr lang="tr-TR" sz="900">
                <a:ea typeface="+mn-lt"/>
                <a:cs typeface="+mn-lt"/>
              </a:rPr>
              <a:t> Giriş verisinin anlamını ve bağlamsal ilişkilerini yakalamaktır.</a:t>
            </a:r>
            <a:endParaRPr lang="tr-TR" sz="900"/>
          </a:p>
          <a:p>
            <a:pPr>
              <a:lnSpc>
                <a:spcPct val="110000"/>
              </a:lnSpc>
            </a:pPr>
            <a:r>
              <a:rPr lang="tr-TR" sz="900" b="1">
                <a:ea typeface="+mn-lt"/>
                <a:cs typeface="+mn-lt"/>
              </a:rPr>
              <a:t>Katmanlar:</a:t>
            </a:r>
            <a:r>
              <a:rPr lang="tr-TR" sz="900">
                <a:ea typeface="+mn-lt"/>
                <a:cs typeface="+mn-lt"/>
              </a:rPr>
              <a:t> Birden fazla encoder katmanından oluşur ve her katman self-attention ve feed-forward sinir ağlarını içerir.</a:t>
            </a:r>
            <a:endParaRPr lang="tr-TR" sz="900"/>
          </a:p>
          <a:p>
            <a:pPr>
              <a:lnSpc>
                <a:spcPct val="110000"/>
              </a:lnSpc>
            </a:pPr>
            <a:r>
              <a:rPr lang="tr-TR" sz="900" b="1">
                <a:ea typeface="+mn-lt"/>
                <a:cs typeface="+mn-lt"/>
              </a:rPr>
              <a:t>Self-Attention Kullanımı:</a:t>
            </a:r>
            <a:r>
              <a:rPr lang="tr-TR" sz="900">
                <a:ea typeface="+mn-lt"/>
                <a:cs typeface="+mn-lt"/>
              </a:rPr>
              <a:t> Encoder'daki self-attention mekanizması, giriş dizisindeki her öğenin diğer öğelerle olan ilişkisini öğrenmesini sağlar.</a:t>
            </a:r>
            <a:endParaRPr lang="tr-TR" sz="900"/>
          </a:p>
          <a:p>
            <a:pPr marL="0" indent="0">
              <a:lnSpc>
                <a:spcPct val="110000"/>
              </a:lnSpc>
              <a:buNone/>
            </a:pPr>
            <a:r>
              <a:rPr lang="tr-TR" sz="900" b="1">
                <a:ea typeface="+mn-lt"/>
                <a:cs typeface="+mn-lt"/>
              </a:rPr>
              <a:t>Decoder Modülü:</a:t>
            </a:r>
            <a:endParaRPr lang="tr-TR" sz="900"/>
          </a:p>
          <a:p>
            <a:pPr>
              <a:lnSpc>
                <a:spcPct val="110000"/>
              </a:lnSpc>
            </a:pPr>
            <a:r>
              <a:rPr lang="tr-TR" sz="900" b="1">
                <a:ea typeface="+mn-lt"/>
                <a:cs typeface="+mn-lt"/>
              </a:rPr>
              <a:t>Çıktı Üretme:</a:t>
            </a:r>
            <a:r>
              <a:rPr lang="tr-TR" sz="900">
                <a:ea typeface="+mn-lt"/>
                <a:cs typeface="+mn-lt"/>
              </a:rPr>
              <a:t> Decoder, encoder'dan gelen bilgilere dayanarak hedef çıktıyı (örneğin çeviri cümlesini) üretir.</a:t>
            </a:r>
            <a:endParaRPr lang="tr-TR" sz="900"/>
          </a:p>
          <a:p>
            <a:pPr>
              <a:lnSpc>
                <a:spcPct val="110000"/>
              </a:lnSpc>
            </a:pPr>
            <a:r>
              <a:rPr lang="tr-TR" sz="900" b="1">
                <a:ea typeface="+mn-lt"/>
                <a:cs typeface="+mn-lt"/>
              </a:rPr>
              <a:t>Temel Görevi:</a:t>
            </a:r>
            <a:r>
              <a:rPr lang="tr-TR" sz="900">
                <a:ea typeface="+mn-lt"/>
                <a:cs typeface="+mn-lt"/>
              </a:rPr>
              <a:t> Giriş verisine uygun ve anlamlı bir çıktıyı adım adım oluşturmaktır.</a:t>
            </a:r>
            <a:endParaRPr lang="tr-TR" sz="900"/>
          </a:p>
          <a:p>
            <a:pPr>
              <a:lnSpc>
                <a:spcPct val="110000"/>
              </a:lnSpc>
            </a:pPr>
            <a:r>
              <a:rPr lang="tr-TR" sz="900" b="1">
                <a:ea typeface="+mn-lt"/>
                <a:cs typeface="+mn-lt"/>
              </a:rPr>
              <a:t>Katmanlar:</a:t>
            </a:r>
            <a:r>
              <a:rPr lang="tr-TR" sz="900">
                <a:ea typeface="+mn-lt"/>
                <a:cs typeface="+mn-lt"/>
              </a:rPr>
              <a:t> Birden fazla decoder katmanından oluşur ve her katman masked self-attention, encoder-decoder attention ve feed-forward sinir ağlarını içer</a:t>
            </a:r>
            <a:endParaRPr lang="tr-TR" sz="900"/>
          </a:p>
          <a:p>
            <a:pPr>
              <a:lnSpc>
                <a:spcPct val="110000"/>
              </a:lnSpc>
            </a:pPr>
            <a:endParaRPr lang="tr-TR" sz="900"/>
          </a:p>
        </p:txBody>
      </p:sp>
    </p:spTree>
    <p:extLst>
      <p:ext uri="{BB962C8B-B14F-4D97-AF65-F5344CB8AC3E}">
        <p14:creationId xmlns:p14="http://schemas.microsoft.com/office/powerpoint/2010/main" val="826912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KiKaBeN - Transformer's Encoder-Decoder">
            <a:extLst>
              <a:ext uri="{FF2B5EF4-FFF2-40B4-BE49-F238E27FC236}">
                <a16:creationId xmlns:a16="http://schemas.microsoft.com/office/drawing/2014/main" id="{51B29584-6CC4-5817-80CB-7C5567610692}"/>
              </a:ext>
            </a:extLst>
          </p:cNvPr>
          <p:cNvPicPr>
            <a:picLocks noChangeAspect="1"/>
          </p:cNvPicPr>
          <p:nvPr/>
        </p:nvPicPr>
        <p:blipFill>
          <a:blip r:embed="rId2"/>
          <a:srcRect l="24122" r="28946" b="-1"/>
          <a:stretch/>
        </p:blipFill>
        <p:spPr>
          <a:xfrm>
            <a:off x="5818632" y="-1"/>
            <a:ext cx="6373368" cy="6857999"/>
          </a:xfrm>
          <a:prstGeom prst="rect">
            <a:avLst/>
          </a:prstGeom>
        </p:spPr>
      </p:pic>
      <p:sp>
        <p:nvSpPr>
          <p:cNvPr id="2" name="Başlık 1">
            <a:extLst>
              <a:ext uri="{FF2B5EF4-FFF2-40B4-BE49-F238E27FC236}">
                <a16:creationId xmlns:a16="http://schemas.microsoft.com/office/drawing/2014/main" id="{309F9948-C577-F8A5-1E7E-7ED7D676FAF5}"/>
              </a:ext>
            </a:extLst>
          </p:cNvPr>
          <p:cNvSpPr>
            <a:spLocks noGrp="1"/>
          </p:cNvSpPr>
          <p:nvPr>
            <p:ph type="title"/>
          </p:nvPr>
        </p:nvSpPr>
        <p:spPr>
          <a:xfrm>
            <a:off x="614680" y="603504"/>
            <a:ext cx="4361688" cy="1527048"/>
          </a:xfrm>
        </p:spPr>
        <p:txBody>
          <a:bodyPr anchor="b">
            <a:normAutofit/>
          </a:bodyPr>
          <a:lstStyle/>
          <a:p>
            <a:r>
              <a:rPr lang="tr-TR">
                <a:ea typeface="+mj-lt"/>
                <a:cs typeface="+mj-lt"/>
              </a:rPr>
              <a:t>Encoder-</a:t>
            </a:r>
            <a:r>
              <a:rPr lang="tr-TR" err="1">
                <a:ea typeface="+mj-lt"/>
                <a:cs typeface="+mj-lt"/>
              </a:rPr>
              <a:t>Decoder</a:t>
            </a:r>
            <a:r>
              <a:rPr lang="tr-TR">
                <a:ea typeface="+mj-lt"/>
                <a:cs typeface="+mj-lt"/>
              </a:rPr>
              <a:t> Etkileşimi</a:t>
            </a:r>
            <a:endParaRPr lang="tr-TR"/>
          </a:p>
          <a:p>
            <a:endParaRPr lang="tr-TR" dirty="0"/>
          </a:p>
        </p:txBody>
      </p:sp>
      <p:sp>
        <p:nvSpPr>
          <p:cNvPr id="3" name="İçerik Yer Tutucusu 2">
            <a:extLst>
              <a:ext uri="{FF2B5EF4-FFF2-40B4-BE49-F238E27FC236}">
                <a16:creationId xmlns:a16="http://schemas.microsoft.com/office/drawing/2014/main" id="{55E5CD99-B6AF-9E7B-18DD-6D9DA807427B}"/>
              </a:ext>
            </a:extLst>
          </p:cNvPr>
          <p:cNvSpPr>
            <a:spLocks noGrp="1"/>
          </p:cNvSpPr>
          <p:nvPr>
            <p:ph idx="1"/>
          </p:nvPr>
        </p:nvSpPr>
        <p:spPr>
          <a:xfrm>
            <a:off x="614679" y="2212848"/>
            <a:ext cx="4361688" cy="4096512"/>
          </a:xfrm>
        </p:spPr>
        <p:txBody>
          <a:bodyPr vert="horz" lIns="91440" tIns="45720" rIns="91440" bIns="45720" rtlCol="0">
            <a:normAutofit/>
          </a:bodyPr>
          <a:lstStyle/>
          <a:p>
            <a:pPr marL="0" indent="0">
              <a:lnSpc>
                <a:spcPct val="110000"/>
              </a:lnSpc>
              <a:buNone/>
            </a:pPr>
            <a:r>
              <a:rPr lang="tr-TR" sz="1100" b="1">
                <a:ea typeface="+mn-lt"/>
                <a:cs typeface="+mn-lt"/>
              </a:rPr>
              <a:t>Bilgi Akışı:</a:t>
            </a:r>
            <a:endParaRPr lang="tr-TR" sz="1100"/>
          </a:p>
          <a:p>
            <a:pPr lvl="1">
              <a:lnSpc>
                <a:spcPct val="110000"/>
              </a:lnSpc>
            </a:pPr>
            <a:r>
              <a:rPr lang="tr-TR" sz="1100">
                <a:ea typeface="+mn-lt"/>
                <a:cs typeface="+mn-lt"/>
              </a:rPr>
              <a:t>Encoder, giriş dizisini işleyerek gizli temsiller üretir.</a:t>
            </a:r>
            <a:endParaRPr lang="tr-TR" sz="1100"/>
          </a:p>
          <a:p>
            <a:pPr lvl="1">
              <a:lnSpc>
                <a:spcPct val="110000"/>
              </a:lnSpc>
            </a:pPr>
            <a:r>
              <a:rPr lang="tr-TR" sz="1100">
                <a:ea typeface="+mn-lt"/>
                <a:cs typeface="+mn-lt"/>
              </a:rPr>
              <a:t>Decoder, bu temsilleri alarak hedef diziyi üretir.</a:t>
            </a:r>
            <a:endParaRPr lang="tr-TR" sz="1100"/>
          </a:p>
          <a:p>
            <a:pPr marL="0" indent="0">
              <a:lnSpc>
                <a:spcPct val="110000"/>
              </a:lnSpc>
              <a:buNone/>
            </a:pPr>
            <a:r>
              <a:rPr lang="tr-TR" sz="1100" b="1">
                <a:ea typeface="+mn-lt"/>
                <a:cs typeface="+mn-lt"/>
              </a:rPr>
              <a:t>Encoder'dan Decoder'a Geçiş:</a:t>
            </a:r>
            <a:endParaRPr lang="tr-TR" sz="1100"/>
          </a:p>
          <a:p>
            <a:pPr lvl="1">
              <a:lnSpc>
                <a:spcPct val="110000"/>
              </a:lnSpc>
            </a:pPr>
            <a:r>
              <a:rPr lang="tr-TR" sz="1100">
                <a:ea typeface="+mn-lt"/>
                <a:cs typeface="+mn-lt"/>
              </a:rPr>
              <a:t>Encoder'ın her katmanından elde edilen çıktılar, decoder'ın attention mekanizmalarında kullanılır.</a:t>
            </a:r>
            <a:endParaRPr lang="tr-TR" sz="1100"/>
          </a:p>
          <a:p>
            <a:pPr lvl="1">
              <a:lnSpc>
                <a:spcPct val="110000"/>
              </a:lnSpc>
            </a:pPr>
            <a:r>
              <a:rPr lang="tr-TR" sz="1100">
                <a:ea typeface="+mn-lt"/>
                <a:cs typeface="+mn-lt"/>
              </a:rPr>
              <a:t>Encoder-Decoder Attention, decoder'ın giriş dizisindeki önemli bilgilere odaklanmasını sağlar.</a:t>
            </a:r>
            <a:endParaRPr lang="tr-TR" sz="1100"/>
          </a:p>
          <a:p>
            <a:pPr marL="0" indent="0">
              <a:lnSpc>
                <a:spcPct val="110000"/>
              </a:lnSpc>
              <a:buNone/>
            </a:pPr>
            <a:r>
              <a:rPr lang="tr-TR" sz="1100" b="1">
                <a:ea typeface="+mn-lt"/>
                <a:cs typeface="+mn-lt"/>
              </a:rPr>
              <a:t>Etkileşimin Önemi:</a:t>
            </a:r>
            <a:endParaRPr lang="tr-TR" sz="1100"/>
          </a:p>
          <a:p>
            <a:pPr lvl="1">
              <a:lnSpc>
                <a:spcPct val="110000"/>
              </a:lnSpc>
            </a:pPr>
            <a:r>
              <a:rPr lang="tr-TR" sz="1100">
                <a:ea typeface="+mn-lt"/>
                <a:cs typeface="+mn-lt"/>
              </a:rPr>
              <a:t>Bu etkileşim sayesinde, decoder hem kendi oluşturduğu çıktıyı hem de orijinal girdiyi dikkate alarak daha doğru ve tutarlı sonuçlar üretir.</a:t>
            </a:r>
            <a:endParaRPr lang="tr-TR" sz="1100"/>
          </a:p>
          <a:p>
            <a:pPr marL="0" indent="0">
              <a:lnSpc>
                <a:spcPct val="110000"/>
              </a:lnSpc>
              <a:buNone/>
            </a:pPr>
            <a:r>
              <a:rPr lang="tr-TR" sz="1100" b="1">
                <a:ea typeface="+mn-lt"/>
                <a:cs typeface="+mn-lt"/>
              </a:rPr>
              <a:t>İki Modülün Birlikte Çalışması:</a:t>
            </a:r>
            <a:endParaRPr lang="tr-TR" sz="1100"/>
          </a:p>
          <a:p>
            <a:pPr lvl="1">
              <a:lnSpc>
                <a:spcPct val="110000"/>
              </a:lnSpc>
            </a:pPr>
            <a:r>
              <a:rPr lang="tr-TR" sz="1100">
                <a:ea typeface="+mn-lt"/>
                <a:cs typeface="+mn-lt"/>
              </a:rPr>
              <a:t>Encoder ve decoder modülleri birlikte çalışarak karmaşık görevleri (örneğin makine çevirisi) etkili bir şekilde gerçekleştirebilir.</a:t>
            </a:r>
            <a:endParaRPr lang="tr-TR" sz="1100"/>
          </a:p>
          <a:p>
            <a:pPr>
              <a:lnSpc>
                <a:spcPct val="110000"/>
              </a:lnSpc>
            </a:pPr>
            <a:endParaRPr lang="tr-TR" sz="1100"/>
          </a:p>
        </p:txBody>
      </p:sp>
    </p:spTree>
    <p:extLst>
      <p:ext uri="{BB962C8B-B14F-4D97-AF65-F5344CB8AC3E}">
        <p14:creationId xmlns:p14="http://schemas.microsoft.com/office/powerpoint/2010/main" val="249320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ama tahtası üzerinde Boats kağıt">
            <a:extLst>
              <a:ext uri="{FF2B5EF4-FFF2-40B4-BE49-F238E27FC236}">
                <a16:creationId xmlns:a16="http://schemas.microsoft.com/office/drawing/2014/main" id="{C364AEBC-F779-43D9-2A61-52067801397F}"/>
              </a:ext>
            </a:extLst>
          </p:cNvPr>
          <p:cNvPicPr>
            <a:picLocks noChangeAspect="1"/>
          </p:cNvPicPr>
          <p:nvPr/>
        </p:nvPicPr>
        <p:blipFill>
          <a:blip r:embed="rId2"/>
          <a:srcRect l="6369" r="28531" b="-2"/>
          <a:stretch/>
        </p:blipFill>
        <p:spPr>
          <a:xfrm>
            <a:off x="4752550" y="10"/>
            <a:ext cx="7439450" cy="6857990"/>
          </a:xfrm>
          <a:prstGeom prst="rect">
            <a:avLst/>
          </a:prstGeom>
        </p:spPr>
      </p:pic>
      <p:sp>
        <p:nvSpPr>
          <p:cNvPr id="2" name="Başlık 1">
            <a:extLst>
              <a:ext uri="{FF2B5EF4-FFF2-40B4-BE49-F238E27FC236}">
                <a16:creationId xmlns:a16="http://schemas.microsoft.com/office/drawing/2014/main" id="{5E2C3CBD-529E-20C9-D7F8-E57C095CF119}"/>
              </a:ext>
            </a:extLst>
          </p:cNvPr>
          <p:cNvSpPr>
            <a:spLocks noGrp="1"/>
          </p:cNvSpPr>
          <p:nvPr>
            <p:ph type="title"/>
          </p:nvPr>
        </p:nvSpPr>
        <p:spPr>
          <a:xfrm>
            <a:off x="614681" y="603504"/>
            <a:ext cx="3553412" cy="1527048"/>
          </a:xfrm>
        </p:spPr>
        <p:txBody>
          <a:bodyPr anchor="b">
            <a:normAutofit/>
          </a:bodyPr>
          <a:lstStyle/>
          <a:p>
            <a:r>
              <a:rPr lang="tr-TR" sz="3300" err="1"/>
              <a:t>Masking</a:t>
            </a:r>
            <a:r>
              <a:rPr lang="tr-TR" sz="3300"/>
              <a:t> ve Geleceği Görme Problemi</a:t>
            </a:r>
          </a:p>
        </p:txBody>
      </p:sp>
      <p:sp>
        <p:nvSpPr>
          <p:cNvPr id="3" name="İçerik Yer Tutucusu 2">
            <a:extLst>
              <a:ext uri="{FF2B5EF4-FFF2-40B4-BE49-F238E27FC236}">
                <a16:creationId xmlns:a16="http://schemas.microsoft.com/office/drawing/2014/main" id="{A5D3A9DC-CF88-909C-2530-DB6B6A5CD90A}"/>
              </a:ext>
            </a:extLst>
          </p:cNvPr>
          <p:cNvSpPr>
            <a:spLocks noGrp="1"/>
          </p:cNvSpPr>
          <p:nvPr>
            <p:ph idx="1"/>
          </p:nvPr>
        </p:nvSpPr>
        <p:spPr>
          <a:xfrm>
            <a:off x="614680" y="2212848"/>
            <a:ext cx="3553413" cy="4122420"/>
          </a:xfrm>
        </p:spPr>
        <p:txBody>
          <a:bodyPr vert="horz" lIns="91440" tIns="45720" rIns="91440" bIns="45720" rtlCol="0" anchor="t">
            <a:normAutofit/>
          </a:bodyPr>
          <a:lstStyle/>
          <a:p>
            <a:pPr marL="0" indent="0">
              <a:buNone/>
            </a:pPr>
            <a:r>
              <a:rPr lang="tr-TR" sz="1800" b="1" dirty="0">
                <a:ea typeface="+mn-lt"/>
                <a:cs typeface="+mn-lt"/>
              </a:rPr>
              <a:t>Geleceği Görme Problemi Nedir?</a:t>
            </a:r>
            <a:endParaRPr lang="tr-TR" sz="1800" dirty="0"/>
          </a:p>
          <a:p>
            <a:pPr marL="228600" lvl="1" indent="0">
              <a:buNone/>
            </a:pPr>
            <a:r>
              <a:rPr lang="tr-TR">
                <a:ea typeface="+mn-lt"/>
                <a:cs typeface="+mn-lt"/>
              </a:rPr>
              <a:t>Modelin, tahmin etmesi gereken bir kelimeyi veya gelecek adımları önceden görerek tahmin yapması istenmez. Bu durum, modeli hile yapmaya yönlendirir ve gerçekçi olmayan sonuçlara yol açar.</a:t>
            </a:r>
            <a:endParaRPr lang="tr-TR" dirty="0"/>
          </a:p>
          <a:p>
            <a:endParaRPr lang="tr-TR" sz="1800"/>
          </a:p>
        </p:txBody>
      </p:sp>
    </p:spTree>
    <p:extLst>
      <p:ext uri="{BB962C8B-B14F-4D97-AF65-F5344CB8AC3E}">
        <p14:creationId xmlns:p14="http://schemas.microsoft.com/office/powerpoint/2010/main" val="2511964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E2C3CBD-529E-20C9-D7F8-E57C095CF119}"/>
              </a:ext>
            </a:extLst>
          </p:cNvPr>
          <p:cNvSpPr>
            <a:spLocks noGrp="1"/>
          </p:cNvSpPr>
          <p:nvPr>
            <p:ph type="title"/>
          </p:nvPr>
        </p:nvSpPr>
        <p:spPr>
          <a:xfrm>
            <a:off x="612648" y="1114923"/>
            <a:ext cx="4621553" cy="1360728"/>
          </a:xfrm>
        </p:spPr>
        <p:txBody>
          <a:bodyPr anchor="b">
            <a:normAutofit/>
          </a:bodyPr>
          <a:lstStyle/>
          <a:p>
            <a:r>
              <a:rPr lang="tr-TR" sz="3300" err="1"/>
              <a:t>Masking</a:t>
            </a:r>
            <a:r>
              <a:rPr lang="tr-TR" sz="3300"/>
              <a:t> ve Geleceği Görme Problemi</a:t>
            </a:r>
          </a:p>
        </p:txBody>
      </p:sp>
      <p:sp>
        <p:nvSpPr>
          <p:cNvPr id="3" name="İçerik Yer Tutucusu 2">
            <a:extLst>
              <a:ext uri="{FF2B5EF4-FFF2-40B4-BE49-F238E27FC236}">
                <a16:creationId xmlns:a16="http://schemas.microsoft.com/office/drawing/2014/main" id="{A5D3A9DC-CF88-909C-2530-DB6B6A5CD90A}"/>
              </a:ext>
            </a:extLst>
          </p:cNvPr>
          <p:cNvSpPr>
            <a:spLocks noGrp="1"/>
          </p:cNvSpPr>
          <p:nvPr>
            <p:ph idx="1"/>
          </p:nvPr>
        </p:nvSpPr>
        <p:spPr>
          <a:xfrm>
            <a:off x="612648" y="2584058"/>
            <a:ext cx="4621553" cy="3159018"/>
          </a:xfrm>
        </p:spPr>
        <p:txBody>
          <a:bodyPr vert="horz" lIns="91440" tIns="45720" rIns="91440" bIns="45720" rtlCol="0">
            <a:normAutofit/>
          </a:bodyPr>
          <a:lstStyle/>
          <a:p>
            <a:pPr marL="0" indent="0">
              <a:lnSpc>
                <a:spcPct val="110000"/>
              </a:lnSpc>
              <a:buNone/>
            </a:pPr>
            <a:r>
              <a:rPr lang="tr-TR" sz="1100" b="1">
                <a:ea typeface="+mn-lt"/>
                <a:cs typeface="+mn-lt"/>
              </a:rPr>
              <a:t>Masking (Maskeleme):</a:t>
            </a:r>
            <a:endParaRPr lang="tr-TR" sz="1100"/>
          </a:p>
          <a:p>
            <a:pPr marL="285750" lvl="1" indent="-285750">
              <a:lnSpc>
                <a:spcPct val="110000"/>
              </a:lnSpc>
              <a:buFont typeface="Arial"/>
              <a:buChar char="•"/>
            </a:pPr>
            <a:r>
              <a:rPr lang="tr-TR" sz="1100" b="1">
                <a:ea typeface="+mn-lt"/>
                <a:cs typeface="+mn-lt"/>
              </a:rPr>
              <a:t>Amaç:</a:t>
            </a:r>
            <a:r>
              <a:rPr lang="tr-TR" sz="1100">
                <a:ea typeface="+mn-lt"/>
                <a:cs typeface="+mn-lt"/>
              </a:rPr>
              <a:t> Geleceğe ait bilgilerin modele sızmasını engellemek.</a:t>
            </a:r>
            <a:endParaRPr lang="tr-TR" sz="1100"/>
          </a:p>
          <a:p>
            <a:pPr marL="0" lvl="1" indent="0">
              <a:lnSpc>
                <a:spcPct val="110000"/>
              </a:lnSpc>
              <a:buNone/>
            </a:pPr>
            <a:r>
              <a:rPr lang="tr-TR" sz="1100" b="1">
                <a:ea typeface="+mn-lt"/>
                <a:cs typeface="+mn-lt"/>
              </a:rPr>
              <a:t>Nasıl Uygulanır:</a:t>
            </a:r>
            <a:endParaRPr lang="tr-TR" sz="1100"/>
          </a:p>
          <a:p>
            <a:pPr marL="285750" lvl="2" indent="-285750">
              <a:lnSpc>
                <a:spcPct val="110000"/>
              </a:lnSpc>
              <a:buFont typeface="Arial"/>
            </a:pPr>
            <a:r>
              <a:rPr lang="tr-TR" sz="1100" b="1">
                <a:ea typeface="+mn-lt"/>
                <a:cs typeface="+mn-lt"/>
              </a:rPr>
              <a:t>Decoder'da Masked Self-Attention:</a:t>
            </a:r>
            <a:r>
              <a:rPr lang="tr-TR" sz="1100">
                <a:ea typeface="+mn-lt"/>
                <a:cs typeface="+mn-lt"/>
              </a:rPr>
              <a:t> Masking, decoder'ın attention mekanizmasında uygulanır. Bu, modelin sadece önceki kelimelere bakarak sonraki kelimeyi tahmin etmesini sağlar.</a:t>
            </a:r>
            <a:endParaRPr lang="tr-TR" sz="1100"/>
          </a:p>
          <a:p>
            <a:pPr marL="285750" lvl="2" indent="-285750">
              <a:lnSpc>
                <a:spcPct val="110000"/>
              </a:lnSpc>
              <a:buFont typeface="Arial"/>
            </a:pPr>
            <a:r>
              <a:rPr lang="tr-TR" sz="1100" b="1">
                <a:ea typeface="+mn-lt"/>
                <a:cs typeface="+mn-lt"/>
              </a:rPr>
              <a:t>Üçgen Şeklinde Maske:</a:t>
            </a:r>
            <a:r>
              <a:rPr lang="tr-TR" sz="1100">
                <a:ea typeface="+mn-lt"/>
                <a:cs typeface="+mn-lt"/>
              </a:rPr>
              <a:t> Genellikle alt üçgen bir matris kullanılarak gelecekteki pozisyonlar maskelenir.</a:t>
            </a:r>
          </a:p>
          <a:p>
            <a:pPr marL="0" indent="0">
              <a:lnSpc>
                <a:spcPct val="110000"/>
              </a:lnSpc>
              <a:buNone/>
            </a:pPr>
            <a:r>
              <a:rPr lang="tr-TR" sz="1100" b="1">
                <a:ea typeface="+mn-lt"/>
                <a:cs typeface="+mn-lt"/>
              </a:rPr>
              <a:t>Örnek:</a:t>
            </a:r>
            <a:endParaRPr lang="tr-TR" sz="1100"/>
          </a:p>
          <a:p>
            <a:pPr marL="285750" lvl="1" indent="-285750">
              <a:lnSpc>
                <a:spcPct val="110000"/>
              </a:lnSpc>
              <a:buFont typeface="Arial"/>
              <a:buChar char="•"/>
            </a:pPr>
            <a:r>
              <a:rPr lang="tr-TR" sz="1100">
                <a:ea typeface="+mn-lt"/>
                <a:cs typeface="+mn-lt"/>
              </a:rPr>
              <a:t>Bir dil modelinde, "Ben bugün __" cümlesindeki boşluğu doldururken, model "gidiyorum" kelimesini tahmin ederken "spora" kelimesini önceden görmemelidir.</a:t>
            </a:r>
            <a:endParaRPr lang="tr-TR" sz="1100"/>
          </a:p>
          <a:p>
            <a:pPr marL="0" indent="0">
              <a:lnSpc>
                <a:spcPct val="110000"/>
              </a:lnSpc>
              <a:buNone/>
            </a:pPr>
            <a:endParaRPr lang="tr-TR" sz="1100" b="1"/>
          </a:p>
        </p:txBody>
      </p:sp>
      <p:pic>
        <p:nvPicPr>
          <p:cNvPr id="4" name="Grafik 3" descr="Transformers from scratch | peterbloem.nl">
            <a:extLst>
              <a:ext uri="{FF2B5EF4-FFF2-40B4-BE49-F238E27FC236}">
                <a16:creationId xmlns:a16="http://schemas.microsoft.com/office/drawing/2014/main" id="{90514427-3C88-69B5-338D-66DC75CB30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1261" y="2375436"/>
            <a:ext cx="5837780" cy="2107127"/>
          </a:xfrm>
          <a:prstGeom prst="rect">
            <a:avLst/>
          </a:prstGeom>
        </p:spPr>
      </p:pic>
    </p:spTree>
    <p:extLst>
      <p:ext uri="{BB962C8B-B14F-4D97-AF65-F5344CB8AC3E}">
        <p14:creationId xmlns:p14="http://schemas.microsoft.com/office/powerpoint/2010/main" val="346562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077F603-DD30-C929-BF80-4AC7999CB351}"/>
              </a:ext>
            </a:extLst>
          </p:cNvPr>
          <p:cNvSpPr>
            <a:spLocks noGrp="1"/>
          </p:cNvSpPr>
          <p:nvPr>
            <p:ph type="title"/>
          </p:nvPr>
        </p:nvSpPr>
        <p:spPr>
          <a:xfrm>
            <a:off x="612648" y="548640"/>
            <a:ext cx="10945037" cy="1133856"/>
          </a:xfrm>
        </p:spPr>
        <p:txBody>
          <a:bodyPr anchor="t">
            <a:normAutofit/>
          </a:bodyPr>
          <a:lstStyle/>
          <a:p>
            <a:r>
              <a:rPr lang="tr-TR">
                <a:ea typeface="+mj-lt"/>
                <a:cs typeface="+mj-lt"/>
              </a:rPr>
              <a:t>Maskelemenin Önemi</a:t>
            </a:r>
            <a:endParaRPr lang="tr-TR" dirty="0"/>
          </a:p>
        </p:txBody>
      </p:sp>
      <p:graphicFrame>
        <p:nvGraphicFramePr>
          <p:cNvPr id="5" name="İçerik Yer Tutucusu 2">
            <a:extLst>
              <a:ext uri="{FF2B5EF4-FFF2-40B4-BE49-F238E27FC236}">
                <a16:creationId xmlns:a16="http://schemas.microsoft.com/office/drawing/2014/main" id="{5B2B2E6E-422C-AB4E-0466-380975E85619}"/>
              </a:ext>
            </a:extLst>
          </p:cNvPr>
          <p:cNvGraphicFramePr>
            <a:graphicFrameLocks noGrp="1"/>
          </p:cNvGraphicFramePr>
          <p:nvPr>
            <p:ph idx="1"/>
            <p:extLst>
              <p:ext uri="{D42A27DB-BD31-4B8C-83A1-F6EECF244321}">
                <p14:modId xmlns:p14="http://schemas.microsoft.com/office/powerpoint/2010/main" val="2168295639"/>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565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4BB40D-5259-6EAE-1E34-C554F7289AFD}"/>
              </a:ext>
            </a:extLst>
          </p:cNvPr>
          <p:cNvPicPr>
            <a:picLocks noChangeAspect="1"/>
          </p:cNvPicPr>
          <p:nvPr/>
        </p:nvPicPr>
        <p:blipFill>
          <a:blip r:embed="rId2"/>
          <a:srcRect l="8523" t="8523" r="6250" b="62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8385"/>
            <a:ext cx="12191999" cy="194961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A035DC5-485C-49FD-9481-7BA6B6279ACB}"/>
              </a:ext>
            </a:extLst>
          </p:cNvPr>
          <p:cNvSpPr>
            <a:spLocks noGrp="1"/>
          </p:cNvSpPr>
          <p:nvPr>
            <p:ph type="title"/>
          </p:nvPr>
        </p:nvSpPr>
        <p:spPr>
          <a:xfrm>
            <a:off x="617365" y="5268812"/>
            <a:ext cx="7260542" cy="1228763"/>
          </a:xfrm>
        </p:spPr>
        <p:txBody>
          <a:bodyPr vert="horz" lIns="91440" tIns="45720" rIns="91440" bIns="45720" rtlCol="0" anchor="ctr">
            <a:normAutofit/>
          </a:bodyPr>
          <a:lstStyle/>
          <a:p>
            <a:r>
              <a:rPr lang="en-US" sz="4000">
                <a:solidFill>
                  <a:srgbClr val="FFFFFF"/>
                </a:solidFill>
              </a:rPr>
              <a:t>Transformers Mimarisine Giriş</a:t>
            </a:r>
          </a:p>
        </p:txBody>
      </p:sp>
    </p:spTree>
    <p:extLst>
      <p:ext uri="{BB962C8B-B14F-4D97-AF65-F5344CB8AC3E}">
        <p14:creationId xmlns:p14="http://schemas.microsoft.com/office/powerpoint/2010/main" val="135878092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kranda bilgisayar betiği">
            <a:extLst>
              <a:ext uri="{FF2B5EF4-FFF2-40B4-BE49-F238E27FC236}">
                <a16:creationId xmlns:a16="http://schemas.microsoft.com/office/drawing/2014/main" id="{63F6CB51-23C4-C136-AA93-B316356BA906}"/>
              </a:ext>
            </a:extLst>
          </p:cNvPr>
          <p:cNvPicPr>
            <a:picLocks noChangeAspect="1"/>
          </p:cNvPicPr>
          <p:nvPr/>
        </p:nvPicPr>
        <p:blipFill>
          <a:blip r:embed="rId2"/>
          <a:srcRect l="7959" r="44940" b="-3"/>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106B587B-AAD6-017A-ABA2-384E328F8DB0}"/>
              </a:ext>
            </a:extLst>
          </p:cNvPr>
          <p:cNvSpPr>
            <a:spLocks noGrp="1"/>
          </p:cNvSpPr>
          <p:nvPr>
            <p:ph type="title"/>
          </p:nvPr>
        </p:nvSpPr>
        <p:spPr>
          <a:xfrm>
            <a:off x="612648" y="600075"/>
            <a:ext cx="6035040" cy="1529932"/>
          </a:xfrm>
        </p:spPr>
        <p:txBody>
          <a:bodyPr anchor="b">
            <a:normAutofit/>
          </a:bodyPr>
          <a:lstStyle/>
          <a:p>
            <a:r>
              <a:rPr lang="tr-TR" sz="3300" err="1"/>
              <a:t>Transformerlarda</a:t>
            </a:r>
            <a:r>
              <a:rPr lang="tr-TR" sz="3300"/>
              <a:t> Encoder-</a:t>
            </a:r>
            <a:r>
              <a:rPr lang="tr-TR" sz="3300" err="1"/>
              <a:t>Decoder</a:t>
            </a:r>
            <a:r>
              <a:rPr lang="tr-TR" sz="3300"/>
              <a:t> Uygulamaları</a:t>
            </a:r>
          </a:p>
          <a:p>
            <a:endParaRPr lang="tr-TR" sz="3300"/>
          </a:p>
        </p:txBody>
      </p:sp>
      <p:sp>
        <p:nvSpPr>
          <p:cNvPr id="3" name="İçerik Yer Tutucusu 2">
            <a:extLst>
              <a:ext uri="{FF2B5EF4-FFF2-40B4-BE49-F238E27FC236}">
                <a16:creationId xmlns:a16="http://schemas.microsoft.com/office/drawing/2014/main" id="{B4EC0991-5367-220D-68B7-6E9C1D94CF2C}"/>
              </a:ext>
            </a:extLst>
          </p:cNvPr>
          <p:cNvSpPr>
            <a:spLocks noGrp="1"/>
          </p:cNvSpPr>
          <p:nvPr>
            <p:ph idx="1"/>
          </p:nvPr>
        </p:nvSpPr>
        <p:spPr>
          <a:xfrm>
            <a:off x="612648" y="2212848"/>
            <a:ext cx="6035040" cy="4096512"/>
          </a:xfrm>
        </p:spPr>
        <p:txBody>
          <a:bodyPr vert="horz" lIns="91440" tIns="45720" rIns="91440" bIns="45720" rtlCol="0" anchor="t">
            <a:normAutofit/>
          </a:bodyPr>
          <a:lstStyle/>
          <a:p>
            <a:pPr marL="0" indent="0">
              <a:buNone/>
            </a:pPr>
            <a:r>
              <a:rPr lang="tr-TR" sz="1200" b="1" dirty="0">
                <a:solidFill>
                  <a:srgbClr val="2E2F30"/>
                </a:solidFill>
                <a:ea typeface="+mn-lt"/>
                <a:cs typeface="+mn-lt"/>
              </a:rPr>
              <a:t>Makine Çevirisi:</a:t>
            </a:r>
            <a:endParaRPr lang="tr-TR" dirty="0">
              <a:ea typeface="+mn-lt"/>
              <a:cs typeface="+mn-lt"/>
            </a:endParaRPr>
          </a:p>
          <a:p>
            <a:pPr marL="285750" lvl="1" indent="-285750">
              <a:buFont typeface="Arial"/>
            </a:pPr>
            <a:r>
              <a:rPr lang="tr-TR" sz="1200" b="1" dirty="0">
                <a:solidFill>
                  <a:srgbClr val="2E2F30"/>
                </a:solidFill>
                <a:ea typeface="+mn-lt"/>
                <a:cs typeface="+mn-lt"/>
              </a:rPr>
              <a:t>Uygulama:</a:t>
            </a:r>
            <a:r>
              <a:rPr lang="tr-TR" sz="1200" dirty="0">
                <a:solidFill>
                  <a:srgbClr val="2E2F30"/>
                </a:solidFill>
                <a:ea typeface="+mn-lt"/>
                <a:cs typeface="+mn-lt"/>
              </a:rPr>
              <a:t> Bir dildeki cümleyi başka bir dile çevirme.</a:t>
            </a:r>
            <a:endParaRPr lang="tr-TR" dirty="0">
              <a:ea typeface="+mn-lt"/>
              <a:cs typeface="+mn-lt"/>
            </a:endParaRPr>
          </a:p>
          <a:p>
            <a:pPr marL="285750" lvl="1" indent="-285750">
              <a:buFont typeface="Arial"/>
            </a:pPr>
            <a:r>
              <a:rPr lang="tr-TR" sz="1200" b="1" dirty="0">
                <a:solidFill>
                  <a:srgbClr val="2E2F30"/>
                </a:solidFill>
                <a:ea typeface="+mn-lt"/>
                <a:cs typeface="+mn-lt"/>
              </a:rPr>
              <a:t>Nasıl Çalışır:</a:t>
            </a:r>
            <a:endParaRPr lang="tr-TR" dirty="0">
              <a:ea typeface="+mn-lt"/>
              <a:cs typeface="+mn-lt"/>
            </a:endParaRPr>
          </a:p>
          <a:p>
            <a:pPr marL="742950" lvl="3">
              <a:buFont typeface="Arial"/>
            </a:pPr>
            <a:r>
              <a:rPr lang="tr-TR" sz="1000" dirty="0">
                <a:solidFill>
                  <a:srgbClr val="2E2F30"/>
                </a:solidFill>
                <a:ea typeface="+mn-lt"/>
                <a:cs typeface="+mn-lt"/>
              </a:rPr>
              <a:t>Encoder, kaynak dildeki cümleyi işler.</a:t>
            </a:r>
            <a:endParaRPr lang="tr-TR" dirty="0">
              <a:ea typeface="+mn-lt"/>
              <a:cs typeface="+mn-lt"/>
            </a:endParaRPr>
          </a:p>
          <a:p>
            <a:pPr marL="742950" lvl="3">
              <a:buFont typeface="Arial"/>
            </a:pPr>
            <a:r>
              <a:rPr lang="tr-TR" sz="1000" dirty="0" err="1">
                <a:solidFill>
                  <a:srgbClr val="2E2F30"/>
                </a:solidFill>
                <a:ea typeface="+mn-lt"/>
                <a:cs typeface="+mn-lt"/>
              </a:rPr>
              <a:t>Decoder</a:t>
            </a:r>
            <a:r>
              <a:rPr lang="tr-TR" sz="1000" dirty="0">
                <a:solidFill>
                  <a:srgbClr val="2E2F30"/>
                </a:solidFill>
                <a:ea typeface="+mn-lt"/>
                <a:cs typeface="+mn-lt"/>
              </a:rPr>
              <a:t>, hedef dildeki cümleyi üretirken </a:t>
            </a:r>
            <a:r>
              <a:rPr lang="tr-TR" sz="1000" dirty="0" err="1">
                <a:solidFill>
                  <a:srgbClr val="2E2F30"/>
                </a:solidFill>
                <a:ea typeface="+mn-lt"/>
                <a:cs typeface="+mn-lt"/>
              </a:rPr>
              <a:t>encoder'dan</a:t>
            </a:r>
            <a:r>
              <a:rPr lang="tr-TR" sz="1000" dirty="0">
                <a:solidFill>
                  <a:srgbClr val="2E2F30"/>
                </a:solidFill>
                <a:ea typeface="+mn-lt"/>
                <a:cs typeface="+mn-lt"/>
              </a:rPr>
              <a:t> gelen bilgileri kullanır.</a:t>
            </a:r>
            <a:endParaRPr lang="tr-TR" dirty="0">
              <a:ea typeface="+mn-lt"/>
              <a:cs typeface="+mn-lt"/>
            </a:endParaRPr>
          </a:p>
          <a:p>
            <a:pPr marL="742950" lvl="3">
              <a:buFont typeface="Arial"/>
              <a:buChar char="•"/>
            </a:pPr>
            <a:endParaRPr lang="tr-TR" sz="1000" dirty="0">
              <a:solidFill>
                <a:srgbClr val="2E2F30"/>
              </a:solidFill>
              <a:ea typeface="+mn-lt"/>
              <a:cs typeface="+mn-lt"/>
            </a:endParaRPr>
          </a:p>
          <a:p>
            <a:pPr marL="0" indent="0">
              <a:buNone/>
            </a:pPr>
            <a:r>
              <a:rPr lang="tr-TR" sz="1200" b="1" dirty="0">
                <a:solidFill>
                  <a:srgbClr val="2E2F30"/>
                </a:solidFill>
                <a:ea typeface="+mn-lt"/>
                <a:cs typeface="+mn-lt"/>
              </a:rPr>
              <a:t>Metin Özeti Oluşturma:</a:t>
            </a:r>
            <a:endParaRPr lang="tr-TR" dirty="0">
              <a:ea typeface="+mn-lt"/>
              <a:cs typeface="+mn-lt"/>
            </a:endParaRPr>
          </a:p>
          <a:p>
            <a:pPr marL="285750" lvl="1" indent="-285750">
              <a:buFont typeface="Arial"/>
            </a:pPr>
            <a:r>
              <a:rPr lang="tr-TR" sz="1200" b="1" dirty="0">
                <a:solidFill>
                  <a:srgbClr val="2E2F30"/>
                </a:solidFill>
                <a:ea typeface="+mn-lt"/>
                <a:cs typeface="+mn-lt"/>
              </a:rPr>
              <a:t>Uygulama:</a:t>
            </a:r>
            <a:r>
              <a:rPr lang="tr-TR" sz="1200" dirty="0">
                <a:solidFill>
                  <a:srgbClr val="2E2F30"/>
                </a:solidFill>
                <a:ea typeface="+mn-lt"/>
                <a:cs typeface="+mn-lt"/>
              </a:rPr>
              <a:t> Uzun bir metni daha kısa bir özet haline getirme.</a:t>
            </a:r>
            <a:endParaRPr lang="tr-TR" dirty="0">
              <a:ea typeface="+mn-lt"/>
              <a:cs typeface="+mn-lt"/>
            </a:endParaRPr>
          </a:p>
          <a:p>
            <a:pPr marL="285750" lvl="1" indent="-285750">
              <a:buFont typeface="Arial"/>
            </a:pPr>
            <a:r>
              <a:rPr lang="tr-TR" sz="1200" b="1" dirty="0">
                <a:solidFill>
                  <a:srgbClr val="2E2F30"/>
                </a:solidFill>
                <a:ea typeface="+mn-lt"/>
                <a:cs typeface="+mn-lt"/>
              </a:rPr>
              <a:t>Nasıl Çalışır:</a:t>
            </a:r>
            <a:endParaRPr lang="tr-TR" dirty="0">
              <a:ea typeface="+mn-lt"/>
              <a:cs typeface="+mn-lt"/>
            </a:endParaRPr>
          </a:p>
          <a:p>
            <a:pPr marL="742950" lvl="3">
              <a:buFont typeface="Arial"/>
            </a:pPr>
            <a:r>
              <a:rPr lang="tr-TR" sz="1000" dirty="0">
                <a:solidFill>
                  <a:srgbClr val="2E2F30"/>
                </a:solidFill>
                <a:ea typeface="+mn-lt"/>
                <a:cs typeface="+mn-lt"/>
              </a:rPr>
              <a:t>Encoder, orijinal metni işler.</a:t>
            </a:r>
            <a:endParaRPr lang="tr-TR" sz="1000" dirty="0">
              <a:ea typeface="+mn-lt"/>
              <a:cs typeface="+mn-lt"/>
            </a:endParaRPr>
          </a:p>
          <a:p>
            <a:pPr marL="742950" lvl="3">
              <a:buFont typeface="Arial"/>
            </a:pPr>
            <a:r>
              <a:rPr lang="tr-TR" sz="1000" dirty="0" err="1">
                <a:solidFill>
                  <a:srgbClr val="2E2F30"/>
                </a:solidFill>
                <a:ea typeface="+mn-lt"/>
                <a:cs typeface="+mn-lt"/>
              </a:rPr>
              <a:t>Decoder</a:t>
            </a:r>
            <a:r>
              <a:rPr lang="tr-TR" sz="1000" dirty="0">
                <a:solidFill>
                  <a:srgbClr val="2E2F30"/>
                </a:solidFill>
                <a:ea typeface="+mn-lt"/>
                <a:cs typeface="+mn-lt"/>
              </a:rPr>
              <a:t>, metnin özetini üretir.</a:t>
            </a:r>
            <a:endParaRPr lang="tr-TR" sz="1000" dirty="0">
              <a:ea typeface="+mn-lt"/>
              <a:cs typeface="+mn-lt"/>
            </a:endParaRPr>
          </a:p>
          <a:p>
            <a:pPr marL="0" indent="0">
              <a:lnSpc>
                <a:spcPct val="110000"/>
              </a:lnSpc>
              <a:buNone/>
            </a:pPr>
            <a:endParaRPr lang="tr-TR" sz="1400" b="1" dirty="0"/>
          </a:p>
        </p:txBody>
      </p:sp>
    </p:spTree>
    <p:extLst>
      <p:ext uri="{BB962C8B-B14F-4D97-AF65-F5344CB8AC3E}">
        <p14:creationId xmlns:p14="http://schemas.microsoft.com/office/powerpoint/2010/main" val="664332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kranda bilgisayar betiği">
            <a:extLst>
              <a:ext uri="{FF2B5EF4-FFF2-40B4-BE49-F238E27FC236}">
                <a16:creationId xmlns:a16="http://schemas.microsoft.com/office/drawing/2014/main" id="{63F6CB51-23C4-C136-AA93-B316356BA906}"/>
              </a:ext>
            </a:extLst>
          </p:cNvPr>
          <p:cNvPicPr>
            <a:picLocks noChangeAspect="1"/>
          </p:cNvPicPr>
          <p:nvPr/>
        </p:nvPicPr>
        <p:blipFill>
          <a:blip r:embed="rId2"/>
          <a:srcRect l="7959" r="44940" b="-3"/>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106B587B-AAD6-017A-ABA2-384E328F8DB0}"/>
              </a:ext>
            </a:extLst>
          </p:cNvPr>
          <p:cNvSpPr>
            <a:spLocks noGrp="1"/>
          </p:cNvSpPr>
          <p:nvPr>
            <p:ph type="title"/>
          </p:nvPr>
        </p:nvSpPr>
        <p:spPr>
          <a:xfrm>
            <a:off x="612648" y="600075"/>
            <a:ext cx="6035040" cy="1529932"/>
          </a:xfrm>
        </p:spPr>
        <p:txBody>
          <a:bodyPr anchor="b">
            <a:normAutofit/>
          </a:bodyPr>
          <a:lstStyle/>
          <a:p>
            <a:r>
              <a:rPr lang="tr-TR" sz="3300" err="1"/>
              <a:t>Transformerlarda</a:t>
            </a:r>
            <a:r>
              <a:rPr lang="tr-TR" sz="3300"/>
              <a:t> Encoder-</a:t>
            </a:r>
            <a:r>
              <a:rPr lang="tr-TR" sz="3300" err="1"/>
              <a:t>Decoder</a:t>
            </a:r>
            <a:r>
              <a:rPr lang="tr-TR" sz="3300"/>
              <a:t> Uygulamaları</a:t>
            </a:r>
          </a:p>
          <a:p>
            <a:endParaRPr lang="tr-TR" sz="3300"/>
          </a:p>
        </p:txBody>
      </p:sp>
      <p:sp>
        <p:nvSpPr>
          <p:cNvPr id="3" name="İçerik Yer Tutucusu 2">
            <a:extLst>
              <a:ext uri="{FF2B5EF4-FFF2-40B4-BE49-F238E27FC236}">
                <a16:creationId xmlns:a16="http://schemas.microsoft.com/office/drawing/2014/main" id="{B4EC0991-5367-220D-68B7-6E9C1D94CF2C}"/>
              </a:ext>
            </a:extLst>
          </p:cNvPr>
          <p:cNvSpPr>
            <a:spLocks noGrp="1"/>
          </p:cNvSpPr>
          <p:nvPr>
            <p:ph idx="1"/>
          </p:nvPr>
        </p:nvSpPr>
        <p:spPr>
          <a:xfrm>
            <a:off x="612648" y="2212848"/>
            <a:ext cx="6035040" cy="4096512"/>
          </a:xfrm>
        </p:spPr>
        <p:txBody>
          <a:bodyPr vert="horz" lIns="91440" tIns="45720" rIns="91440" bIns="45720" rtlCol="0" anchor="t">
            <a:normAutofit/>
          </a:bodyPr>
          <a:lstStyle/>
          <a:p>
            <a:pPr marL="0" indent="0">
              <a:buNone/>
            </a:pPr>
            <a:r>
              <a:rPr lang="tr-TR" sz="1200" b="1" dirty="0">
                <a:solidFill>
                  <a:srgbClr val="2E2F30"/>
                </a:solidFill>
                <a:ea typeface="+mn-lt"/>
                <a:cs typeface="+mn-lt"/>
              </a:rPr>
              <a:t>Soru-Cevap Sistemleri:</a:t>
            </a:r>
            <a:endParaRPr lang="tr-TR" sz="1200" dirty="0">
              <a:solidFill>
                <a:srgbClr val="2E2F30"/>
              </a:solidFill>
              <a:ea typeface="+mn-lt"/>
              <a:cs typeface="+mn-lt"/>
            </a:endParaRPr>
          </a:p>
          <a:p>
            <a:pPr marL="285750" lvl="1" indent="-285750">
              <a:buFont typeface="Arial"/>
              <a:buChar char="•"/>
            </a:pPr>
            <a:r>
              <a:rPr lang="tr-TR" sz="1200" b="1" dirty="0">
                <a:solidFill>
                  <a:srgbClr val="2E2F30"/>
                </a:solidFill>
                <a:ea typeface="+mn-lt"/>
                <a:cs typeface="+mn-lt"/>
              </a:rPr>
              <a:t>Uygulama:</a:t>
            </a:r>
            <a:r>
              <a:rPr lang="tr-TR" sz="1200" dirty="0">
                <a:solidFill>
                  <a:srgbClr val="2E2F30"/>
                </a:solidFill>
                <a:ea typeface="+mn-lt"/>
                <a:cs typeface="+mn-lt"/>
              </a:rPr>
              <a:t> Bir metne dayalı olarak soruları cevaplama.</a:t>
            </a:r>
            <a:endParaRPr lang="tr-TR"/>
          </a:p>
          <a:p>
            <a:pPr marL="285750" lvl="1" indent="-285750">
              <a:buFont typeface="Arial"/>
            </a:pPr>
            <a:r>
              <a:rPr lang="tr-TR" sz="1200" b="1" dirty="0">
                <a:solidFill>
                  <a:srgbClr val="2E2F30"/>
                </a:solidFill>
                <a:ea typeface="+mn-lt"/>
                <a:cs typeface="+mn-lt"/>
              </a:rPr>
              <a:t>Nasıl Çalışır:</a:t>
            </a:r>
            <a:endParaRPr lang="tr-TR" sz="1200">
              <a:solidFill>
                <a:srgbClr val="2E2F30"/>
              </a:solidFill>
              <a:ea typeface="+mn-lt"/>
              <a:cs typeface="+mn-lt"/>
            </a:endParaRPr>
          </a:p>
          <a:p>
            <a:pPr marL="742950" lvl="3">
              <a:buFont typeface="Arial"/>
            </a:pPr>
            <a:r>
              <a:rPr lang="tr-TR" sz="1000" dirty="0">
                <a:solidFill>
                  <a:srgbClr val="2E2F30"/>
                </a:solidFill>
                <a:ea typeface="+mn-lt"/>
                <a:cs typeface="+mn-lt"/>
              </a:rPr>
              <a:t>Encoder, soru ve ilgili metni işler.</a:t>
            </a:r>
          </a:p>
          <a:p>
            <a:pPr marL="742950" lvl="3">
              <a:buFont typeface="Arial"/>
            </a:pPr>
            <a:r>
              <a:rPr lang="tr-TR" sz="1000" dirty="0" err="1">
                <a:solidFill>
                  <a:srgbClr val="2E2F30"/>
                </a:solidFill>
                <a:ea typeface="+mn-lt"/>
                <a:cs typeface="+mn-lt"/>
              </a:rPr>
              <a:t>Decoder</a:t>
            </a:r>
            <a:r>
              <a:rPr lang="tr-TR" sz="1000" dirty="0">
                <a:solidFill>
                  <a:srgbClr val="2E2F30"/>
                </a:solidFill>
                <a:ea typeface="+mn-lt"/>
                <a:cs typeface="+mn-lt"/>
              </a:rPr>
              <a:t>, soruya uygun cevabı üretir.</a:t>
            </a:r>
          </a:p>
          <a:p>
            <a:pPr marL="285750" lvl="2" indent="-285750">
              <a:buFont typeface="Arial"/>
              <a:buChar char="•"/>
            </a:pPr>
            <a:endParaRPr lang="tr-TR" sz="1200" dirty="0">
              <a:solidFill>
                <a:srgbClr val="2E2F30"/>
              </a:solidFill>
              <a:ea typeface="+mn-lt"/>
              <a:cs typeface="+mn-lt"/>
            </a:endParaRPr>
          </a:p>
          <a:p>
            <a:pPr marL="0" indent="0">
              <a:buNone/>
            </a:pPr>
            <a:r>
              <a:rPr lang="tr-TR" sz="1200" b="1" dirty="0">
                <a:solidFill>
                  <a:srgbClr val="2E2F30"/>
                </a:solidFill>
                <a:ea typeface="+mn-lt"/>
                <a:cs typeface="+mn-lt"/>
              </a:rPr>
              <a:t>Görüntü </a:t>
            </a:r>
            <a:r>
              <a:rPr lang="tr-TR" sz="1200" b="1" dirty="0" err="1">
                <a:solidFill>
                  <a:srgbClr val="2E2F30"/>
                </a:solidFill>
                <a:ea typeface="+mn-lt"/>
                <a:cs typeface="+mn-lt"/>
              </a:rPr>
              <a:t>Altyazılama</a:t>
            </a:r>
            <a:r>
              <a:rPr lang="tr-TR" sz="1200" b="1" dirty="0">
                <a:solidFill>
                  <a:srgbClr val="2E2F30"/>
                </a:solidFill>
                <a:ea typeface="+mn-lt"/>
                <a:cs typeface="+mn-lt"/>
              </a:rPr>
              <a:t> (Image </a:t>
            </a:r>
            <a:r>
              <a:rPr lang="tr-TR" sz="1200" b="1" dirty="0" err="1">
                <a:solidFill>
                  <a:srgbClr val="2E2F30"/>
                </a:solidFill>
                <a:ea typeface="+mn-lt"/>
                <a:cs typeface="+mn-lt"/>
              </a:rPr>
              <a:t>Captioning</a:t>
            </a:r>
            <a:r>
              <a:rPr lang="tr-TR" sz="1200" b="1" dirty="0">
                <a:solidFill>
                  <a:srgbClr val="2E2F30"/>
                </a:solidFill>
                <a:ea typeface="+mn-lt"/>
                <a:cs typeface="+mn-lt"/>
              </a:rPr>
              <a:t>):</a:t>
            </a:r>
            <a:endParaRPr lang="tr-TR" dirty="0"/>
          </a:p>
          <a:p>
            <a:pPr marL="285750" lvl="1" indent="-285750">
              <a:buFont typeface="Arial"/>
            </a:pPr>
            <a:r>
              <a:rPr lang="tr-TR" sz="1200" b="1" dirty="0">
                <a:solidFill>
                  <a:srgbClr val="2E2F30"/>
                </a:solidFill>
                <a:ea typeface="+mn-lt"/>
                <a:cs typeface="+mn-lt"/>
              </a:rPr>
              <a:t>Uygulama:</a:t>
            </a:r>
            <a:r>
              <a:rPr lang="tr-TR" sz="1200" dirty="0">
                <a:solidFill>
                  <a:srgbClr val="2E2F30"/>
                </a:solidFill>
                <a:ea typeface="+mn-lt"/>
                <a:cs typeface="+mn-lt"/>
              </a:rPr>
              <a:t> Görüntülere uygun açıklamalar veya altyazılar oluşturma.</a:t>
            </a:r>
          </a:p>
          <a:p>
            <a:pPr marL="285750" lvl="1" indent="-285750">
              <a:buFont typeface="Arial"/>
            </a:pPr>
            <a:r>
              <a:rPr lang="tr-TR" sz="1200" b="1" dirty="0">
                <a:solidFill>
                  <a:srgbClr val="2E2F30"/>
                </a:solidFill>
                <a:ea typeface="+mn-lt"/>
                <a:cs typeface="+mn-lt"/>
              </a:rPr>
              <a:t>Nasıl Çalışır:</a:t>
            </a:r>
            <a:endParaRPr lang="tr-TR" sz="1200" dirty="0">
              <a:solidFill>
                <a:srgbClr val="2E2F30"/>
              </a:solidFill>
              <a:ea typeface="+mn-lt"/>
              <a:cs typeface="+mn-lt"/>
            </a:endParaRPr>
          </a:p>
          <a:p>
            <a:pPr marL="742950" lvl="3">
              <a:buFont typeface="Arial"/>
            </a:pPr>
            <a:r>
              <a:rPr lang="tr-TR" sz="1000" dirty="0">
                <a:solidFill>
                  <a:srgbClr val="2E2F30"/>
                </a:solidFill>
                <a:ea typeface="+mn-lt"/>
                <a:cs typeface="+mn-lt"/>
              </a:rPr>
              <a:t>Encoder, görüntüyü işler ve özelliklerini çıkarır.</a:t>
            </a:r>
          </a:p>
          <a:p>
            <a:pPr marL="742950" lvl="3">
              <a:buFont typeface="Arial"/>
            </a:pPr>
            <a:r>
              <a:rPr lang="tr-TR" sz="1000" err="1">
                <a:solidFill>
                  <a:srgbClr val="2E2F30"/>
                </a:solidFill>
                <a:ea typeface="+mn-lt"/>
                <a:cs typeface="+mn-lt"/>
              </a:rPr>
              <a:t>Decoder</a:t>
            </a:r>
            <a:r>
              <a:rPr lang="tr-TR" sz="1000" dirty="0">
                <a:solidFill>
                  <a:srgbClr val="2E2F30"/>
                </a:solidFill>
                <a:ea typeface="+mn-lt"/>
                <a:cs typeface="+mn-lt"/>
              </a:rPr>
              <a:t>, bu özelliklere dayanarak açıklama metni üretir.</a:t>
            </a:r>
          </a:p>
          <a:p>
            <a:pPr marL="0" indent="0">
              <a:lnSpc>
                <a:spcPct val="110000"/>
              </a:lnSpc>
              <a:buNone/>
            </a:pPr>
            <a:endParaRPr lang="tr-TR" sz="1400" b="1" dirty="0"/>
          </a:p>
        </p:txBody>
      </p:sp>
    </p:spTree>
    <p:extLst>
      <p:ext uri="{BB962C8B-B14F-4D97-AF65-F5344CB8AC3E}">
        <p14:creationId xmlns:p14="http://schemas.microsoft.com/office/powerpoint/2010/main" val="143272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kranda bilgisayar betiği">
            <a:extLst>
              <a:ext uri="{FF2B5EF4-FFF2-40B4-BE49-F238E27FC236}">
                <a16:creationId xmlns:a16="http://schemas.microsoft.com/office/drawing/2014/main" id="{63F6CB51-23C4-C136-AA93-B316356BA906}"/>
              </a:ext>
            </a:extLst>
          </p:cNvPr>
          <p:cNvPicPr>
            <a:picLocks noChangeAspect="1"/>
          </p:cNvPicPr>
          <p:nvPr/>
        </p:nvPicPr>
        <p:blipFill>
          <a:blip r:embed="rId2"/>
          <a:srcRect l="7959" r="44940" b="-3"/>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106B587B-AAD6-017A-ABA2-384E328F8DB0}"/>
              </a:ext>
            </a:extLst>
          </p:cNvPr>
          <p:cNvSpPr>
            <a:spLocks noGrp="1"/>
          </p:cNvSpPr>
          <p:nvPr>
            <p:ph type="title"/>
          </p:nvPr>
        </p:nvSpPr>
        <p:spPr>
          <a:xfrm>
            <a:off x="612648" y="600075"/>
            <a:ext cx="6035040" cy="1529932"/>
          </a:xfrm>
        </p:spPr>
        <p:txBody>
          <a:bodyPr anchor="b">
            <a:normAutofit/>
          </a:bodyPr>
          <a:lstStyle/>
          <a:p>
            <a:r>
              <a:rPr lang="tr-TR" sz="3300" err="1"/>
              <a:t>Transformerlarda</a:t>
            </a:r>
            <a:r>
              <a:rPr lang="tr-TR" sz="3300"/>
              <a:t> Encoder-</a:t>
            </a:r>
            <a:r>
              <a:rPr lang="tr-TR" sz="3300" err="1"/>
              <a:t>Decoder</a:t>
            </a:r>
            <a:r>
              <a:rPr lang="tr-TR" sz="3300"/>
              <a:t> Uygulamaları</a:t>
            </a:r>
          </a:p>
          <a:p>
            <a:endParaRPr lang="tr-TR" sz="3300"/>
          </a:p>
        </p:txBody>
      </p:sp>
      <p:sp>
        <p:nvSpPr>
          <p:cNvPr id="3" name="İçerik Yer Tutucusu 2">
            <a:extLst>
              <a:ext uri="{FF2B5EF4-FFF2-40B4-BE49-F238E27FC236}">
                <a16:creationId xmlns:a16="http://schemas.microsoft.com/office/drawing/2014/main" id="{B4EC0991-5367-220D-68B7-6E9C1D94CF2C}"/>
              </a:ext>
            </a:extLst>
          </p:cNvPr>
          <p:cNvSpPr>
            <a:spLocks noGrp="1"/>
          </p:cNvSpPr>
          <p:nvPr>
            <p:ph idx="1"/>
          </p:nvPr>
        </p:nvSpPr>
        <p:spPr>
          <a:xfrm>
            <a:off x="612648" y="2212848"/>
            <a:ext cx="6035040" cy="4096512"/>
          </a:xfrm>
        </p:spPr>
        <p:txBody>
          <a:bodyPr vert="horz" lIns="91440" tIns="45720" rIns="91440" bIns="45720" rtlCol="0" anchor="t">
            <a:normAutofit/>
          </a:bodyPr>
          <a:lstStyle/>
          <a:p>
            <a:pPr marL="0" indent="0">
              <a:buNone/>
            </a:pPr>
            <a:r>
              <a:rPr lang="tr-TR" sz="1200" b="1" dirty="0">
                <a:solidFill>
                  <a:srgbClr val="2E2F30"/>
                </a:solidFill>
                <a:ea typeface="+mn-lt"/>
                <a:cs typeface="+mn-lt"/>
              </a:rPr>
              <a:t>Konuşma Tanıma ve Sentezleme:</a:t>
            </a:r>
            <a:endParaRPr lang="tr-TR" sz="1200" dirty="0">
              <a:solidFill>
                <a:srgbClr val="2E2F30"/>
              </a:solidFill>
              <a:ea typeface="+mn-lt"/>
              <a:cs typeface="+mn-lt"/>
            </a:endParaRPr>
          </a:p>
          <a:p>
            <a:pPr marL="285750" lvl="1" indent="-285750">
              <a:buFont typeface="Arial"/>
            </a:pPr>
            <a:r>
              <a:rPr lang="tr-TR" sz="1200" b="1" dirty="0">
                <a:solidFill>
                  <a:srgbClr val="2E2F30"/>
                </a:solidFill>
                <a:ea typeface="+mn-lt"/>
                <a:cs typeface="+mn-lt"/>
              </a:rPr>
              <a:t>Uygulama:</a:t>
            </a:r>
            <a:r>
              <a:rPr lang="tr-TR" sz="1200" dirty="0">
                <a:solidFill>
                  <a:srgbClr val="2E2F30"/>
                </a:solidFill>
                <a:ea typeface="+mn-lt"/>
                <a:cs typeface="+mn-lt"/>
              </a:rPr>
              <a:t> Ses verisini metne dönüştürme veya metinden ses üretme.</a:t>
            </a:r>
          </a:p>
          <a:p>
            <a:pPr marL="285750" lvl="1" indent="-285750">
              <a:buFont typeface="Arial"/>
            </a:pPr>
            <a:r>
              <a:rPr lang="tr-TR" sz="1200" b="1" dirty="0">
                <a:solidFill>
                  <a:srgbClr val="2E2F30"/>
                </a:solidFill>
                <a:ea typeface="+mn-lt"/>
                <a:cs typeface="+mn-lt"/>
              </a:rPr>
              <a:t>Nasıl Çalışır:</a:t>
            </a:r>
            <a:endParaRPr lang="tr-TR" sz="1200" dirty="0">
              <a:solidFill>
                <a:srgbClr val="2E2F30"/>
              </a:solidFill>
              <a:ea typeface="+mn-lt"/>
              <a:cs typeface="+mn-lt"/>
            </a:endParaRPr>
          </a:p>
          <a:p>
            <a:pPr marL="742950" lvl="3">
              <a:buFont typeface="Arial"/>
            </a:pPr>
            <a:r>
              <a:rPr lang="tr-TR" sz="1000" dirty="0">
                <a:solidFill>
                  <a:srgbClr val="2E2F30"/>
                </a:solidFill>
                <a:ea typeface="+mn-lt"/>
                <a:cs typeface="+mn-lt"/>
              </a:rPr>
              <a:t>Encoder, ses sinyalini işler.</a:t>
            </a:r>
          </a:p>
          <a:p>
            <a:pPr marL="742950" lvl="3">
              <a:buFont typeface="Arial"/>
            </a:pPr>
            <a:r>
              <a:rPr lang="tr-TR" sz="1000" err="1">
                <a:solidFill>
                  <a:srgbClr val="2E2F30"/>
                </a:solidFill>
                <a:ea typeface="+mn-lt"/>
                <a:cs typeface="+mn-lt"/>
              </a:rPr>
              <a:t>Decoder</a:t>
            </a:r>
            <a:r>
              <a:rPr lang="tr-TR" sz="1000" dirty="0">
                <a:solidFill>
                  <a:srgbClr val="2E2F30"/>
                </a:solidFill>
                <a:ea typeface="+mn-lt"/>
                <a:cs typeface="+mn-lt"/>
              </a:rPr>
              <a:t>, metin çıktısı veya sentezlenmiş ses üretir.</a:t>
            </a:r>
          </a:p>
          <a:p>
            <a:pPr marL="0" indent="0">
              <a:lnSpc>
                <a:spcPct val="110000"/>
              </a:lnSpc>
              <a:buNone/>
            </a:pPr>
            <a:endParaRPr lang="tr-TR" sz="1400" b="1" dirty="0"/>
          </a:p>
        </p:txBody>
      </p:sp>
    </p:spTree>
    <p:extLst>
      <p:ext uri="{BB962C8B-B14F-4D97-AF65-F5344CB8AC3E}">
        <p14:creationId xmlns:p14="http://schemas.microsoft.com/office/powerpoint/2010/main" val="716383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BA7680-B1FB-4B6B-2155-45DD5D6C4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ş telefon seyretmek için kişi">
            <a:extLst>
              <a:ext uri="{FF2B5EF4-FFF2-40B4-BE49-F238E27FC236}">
                <a16:creationId xmlns:a16="http://schemas.microsoft.com/office/drawing/2014/main" id="{AB5798ED-38EE-6924-9EAB-5CA46779A213}"/>
              </a:ext>
            </a:extLst>
          </p:cNvPr>
          <p:cNvPicPr>
            <a:picLocks noChangeAspect="1"/>
          </p:cNvPicPr>
          <p:nvPr/>
        </p:nvPicPr>
        <p:blipFill>
          <a:blip r:embed="rId2"/>
          <a:srcRect l="9092" t="23334" r="-7" b="-7"/>
          <a:stretch/>
        </p:blipFill>
        <p:spPr>
          <a:xfrm>
            <a:off x="20" y="-1"/>
            <a:ext cx="12191980" cy="6858001"/>
          </a:xfrm>
          <a:prstGeom prst="rect">
            <a:avLst/>
          </a:prstGeom>
        </p:spPr>
      </p:pic>
      <p:sp>
        <p:nvSpPr>
          <p:cNvPr id="10" name="Rectangle 9">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35000"/>
                </a:srgbClr>
              </a:gs>
              <a:gs pos="10000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64D5F92-735B-655B-8004-58EF7245FEA9}"/>
              </a:ext>
            </a:extLst>
          </p:cNvPr>
          <p:cNvSpPr>
            <a:spLocks noGrp="1"/>
          </p:cNvSpPr>
          <p:nvPr>
            <p:ph type="title"/>
          </p:nvPr>
        </p:nvSpPr>
        <p:spPr>
          <a:xfrm>
            <a:off x="624506" y="3991500"/>
            <a:ext cx="8837546" cy="1870483"/>
          </a:xfrm>
        </p:spPr>
        <p:txBody>
          <a:bodyPr vert="horz" lIns="91440" tIns="45720" rIns="91440" bIns="45720" rtlCol="0" anchor="b">
            <a:normAutofit/>
          </a:bodyPr>
          <a:lstStyle/>
          <a:p>
            <a:r>
              <a:rPr lang="en-US" sz="6000">
                <a:solidFill>
                  <a:srgbClr val="FFFFFF"/>
                </a:solidFill>
              </a:rPr>
              <a:t>Transformer'ın Uygulama Alanları</a:t>
            </a:r>
          </a:p>
        </p:txBody>
      </p:sp>
    </p:spTree>
    <p:extLst>
      <p:ext uri="{BB962C8B-B14F-4D97-AF65-F5344CB8AC3E}">
        <p14:creationId xmlns:p14="http://schemas.microsoft.com/office/powerpoint/2010/main" val="398082874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56495B9-DFA0-BFED-648D-7B8E0283CE8D}"/>
              </a:ext>
            </a:extLst>
          </p:cNvPr>
          <p:cNvSpPr>
            <a:spLocks noGrp="1"/>
          </p:cNvSpPr>
          <p:nvPr>
            <p:ph type="title"/>
          </p:nvPr>
        </p:nvSpPr>
        <p:spPr>
          <a:xfrm>
            <a:off x="612648" y="603504"/>
            <a:ext cx="5862396" cy="1527048"/>
          </a:xfrm>
        </p:spPr>
        <p:txBody>
          <a:bodyPr anchor="b">
            <a:normAutofit/>
          </a:bodyPr>
          <a:lstStyle/>
          <a:p>
            <a:r>
              <a:rPr lang="tr-TR">
                <a:ea typeface="+mj-lt"/>
                <a:cs typeface="+mj-lt"/>
              </a:rPr>
              <a:t>Makine Çevirisi</a:t>
            </a:r>
            <a:endParaRPr lang="tr-TR"/>
          </a:p>
        </p:txBody>
      </p:sp>
      <p:sp>
        <p:nvSpPr>
          <p:cNvPr id="3" name="İçerik Yer Tutucusu 2">
            <a:extLst>
              <a:ext uri="{FF2B5EF4-FFF2-40B4-BE49-F238E27FC236}">
                <a16:creationId xmlns:a16="http://schemas.microsoft.com/office/drawing/2014/main" id="{51676CD7-1B9A-01AD-89D0-5B9938798CA9}"/>
              </a:ext>
            </a:extLst>
          </p:cNvPr>
          <p:cNvSpPr>
            <a:spLocks noGrp="1"/>
          </p:cNvSpPr>
          <p:nvPr>
            <p:ph idx="1"/>
          </p:nvPr>
        </p:nvSpPr>
        <p:spPr>
          <a:xfrm>
            <a:off x="612648" y="2212848"/>
            <a:ext cx="5862396" cy="4096512"/>
          </a:xfrm>
        </p:spPr>
        <p:txBody>
          <a:bodyPr vert="horz" lIns="91440" tIns="45720" rIns="91440" bIns="45720" rtlCol="0">
            <a:normAutofit/>
          </a:bodyPr>
          <a:lstStyle/>
          <a:p>
            <a:pPr marL="0" indent="0">
              <a:lnSpc>
                <a:spcPct val="110000"/>
              </a:lnSpc>
              <a:buNone/>
            </a:pPr>
            <a:r>
              <a:rPr lang="tr-TR" sz="1500">
                <a:ea typeface="+mn-lt"/>
                <a:cs typeface="+mn-lt"/>
              </a:rPr>
              <a:t>Transformers, makine çevirisi alanında devrim niteliğinde gelişmelere yol açmıştır. Geleneksel RNN tabanlı modellerin sınırlamalarını aşarak, daha etkili ve verimli çeviri modelleri oluşturulmasını sağlamıştır.</a:t>
            </a:r>
            <a:endParaRPr lang="tr-TR" sz="1500"/>
          </a:p>
          <a:p>
            <a:pPr>
              <a:lnSpc>
                <a:spcPct val="110000"/>
              </a:lnSpc>
            </a:pPr>
            <a:r>
              <a:rPr lang="tr-TR" sz="1500" b="1">
                <a:ea typeface="+mn-lt"/>
                <a:cs typeface="+mn-lt"/>
              </a:rPr>
              <a:t>Üstün Performans:</a:t>
            </a:r>
            <a:r>
              <a:rPr lang="tr-TR" sz="1500">
                <a:ea typeface="+mn-lt"/>
                <a:cs typeface="+mn-lt"/>
              </a:rPr>
              <a:t> Attention mekanizması sayesinde, model kaynak ve hedef dil arasındaki karmaşık ilişkileri daha iyi öğrenir. Bu, daha akıcı ve doğru çevirilerin üretilmesine olanak tanır.</a:t>
            </a:r>
            <a:endParaRPr lang="tr-TR" sz="1500"/>
          </a:p>
          <a:p>
            <a:pPr>
              <a:lnSpc>
                <a:spcPct val="110000"/>
              </a:lnSpc>
            </a:pPr>
            <a:r>
              <a:rPr lang="tr-TR" sz="1500" b="1">
                <a:ea typeface="+mn-lt"/>
                <a:cs typeface="+mn-lt"/>
              </a:rPr>
              <a:t>Paralel İşleme:</a:t>
            </a:r>
            <a:r>
              <a:rPr lang="tr-TR" sz="1500">
                <a:ea typeface="+mn-lt"/>
                <a:cs typeface="+mn-lt"/>
              </a:rPr>
              <a:t> Transformers'ın paralel hesaplama yeteneği, büyük veri setleri üzerinde hızlı eğitim imkanı sunar. Bu, çeviri modellerinin ölçeklenebilirliğini artırır.</a:t>
            </a:r>
            <a:endParaRPr lang="tr-TR" sz="1500"/>
          </a:p>
          <a:p>
            <a:pPr>
              <a:lnSpc>
                <a:spcPct val="110000"/>
              </a:lnSpc>
            </a:pPr>
            <a:r>
              <a:rPr lang="tr-TR" sz="1500" b="1">
                <a:ea typeface="+mn-lt"/>
                <a:cs typeface="+mn-lt"/>
              </a:rPr>
              <a:t>Pratik Uygulamalar:</a:t>
            </a:r>
            <a:r>
              <a:rPr lang="tr-TR" sz="1500">
                <a:ea typeface="+mn-lt"/>
                <a:cs typeface="+mn-lt"/>
              </a:rPr>
              <a:t> Google Translate ve diğer çeviri hizmetleri, Transformer tabanlı modelleri kullanarak çeviri kalitesini büyük ölçüde geliştirmiştir.</a:t>
            </a:r>
            <a:endParaRPr lang="tr-TR" sz="1500"/>
          </a:p>
          <a:p>
            <a:pPr>
              <a:lnSpc>
                <a:spcPct val="110000"/>
              </a:lnSpc>
            </a:pPr>
            <a:endParaRPr lang="tr-TR" sz="1500"/>
          </a:p>
        </p:txBody>
      </p:sp>
      <p:pic>
        <p:nvPicPr>
          <p:cNvPr id="4" name="Resim 3" descr="The 5 risks of machine translation | TextMaster">
            <a:extLst>
              <a:ext uri="{FF2B5EF4-FFF2-40B4-BE49-F238E27FC236}">
                <a16:creationId xmlns:a16="http://schemas.microsoft.com/office/drawing/2014/main" id="{C45C1A02-A6DE-A72F-2150-02269BB851F5}"/>
              </a:ext>
            </a:extLst>
          </p:cNvPr>
          <p:cNvPicPr>
            <a:picLocks noChangeAspect="1"/>
          </p:cNvPicPr>
          <p:nvPr/>
        </p:nvPicPr>
        <p:blipFill>
          <a:blip r:embed="rId2"/>
          <a:stretch>
            <a:fillRect/>
          </a:stretch>
        </p:blipFill>
        <p:spPr>
          <a:xfrm>
            <a:off x="7091395" y="2126520"/>
            <a:ext cx="4681506" cy="2633346"/>
          </a:xfrm>
          <a:prstGeom prst="rect">
            <a:avLst/>
          </a:prstGeom>
        </p:spPr>
      </p:pic>
    </p:spTree>
    <p:extLst>
      <p:ext uri="{BB962C8B-B14F-4D97-AF65-F5344CB8AC3E}">
        <p14:creationId xmlns:p14="http://schemas.microsoft.com/office/powerpoint/2010/main" val="2849585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4C5E979-7EA5-88D9-13D5-2DE4A0196B4E}"/>
              </a:ext>
            </a:extLst>
          </p:cNvPr>
          <p:cNvSpPr>
            <a:spLocks noGrp="1"/>
          </p:cNvSpPr>
          <p:nvPr>
            <p:ph type="title"/>
          </p:nvPr>
        </p:nvSpPr>
        <p:spPr>
          <a:xfrm>
            <a:off x="612648" y="603504"/>
            <a:ext cx="5862396" cy="1527048"/>
          </a:xfrm>
        </p:spPr>
        <p:txBody>
          <a:bodyPr anchor="b">
            <a:normAutofit/>
          </a:bodyPr>
          <a:lstStyle/>
          <a:p>
            <a:r>
              <a:rPr lang="tr-TR" dirty="0"/>
              <a:t>Metin Özeti Oluşturma</a:t>
            </a:r>
          </a:p>
        </p:txBody>
      </p:sp>
      <p:sp>
        <p:nvSpPr>
          <p:cNvPr id="3" name="İçerik Yer Tutucusu 2">
            <a:extLst>
              <a:ext uri="{FF2B5EF4-FFF2-40B4-BE49-F238E27FC236}">
                <a16:creationId xmlns:a16="http://schemas.microsoft.com/office/drawing/2014/main" id="{93546F06-4568-A990-3065-B191C9E3AC95}"/>
              </a:ext>
            </a:extLst>
          </p:cNvPr>
          <p:cNvSpPr>
            <a:spLocks noGrp="1"/>
          </p:cNvSpPr>
          <p:nvPr>
            <p:ph idx="1"/>
          </p:nvPr>
        </p:nvSpPr>
        <p:spPr>
          <a:xfrm>
            <a:off x="612648" y="2212848"/>
            <a:ext cx="5862396" cy="4096512"/>
          </a:xfrm>
        </p:spPr>
        <p:txBody>
          <a:bodyPr vert="horz" lIns="91440" tIns="45720" rIns="91440" bIns="45720" rtlCol="0">
            <a:normAutofit/>
          </a:bodyPr>
          <a:lstStyle/>
          <a:p>
            <a:pPr marL="0" indent="0">
              <a:lnSpc>
                <a:spcPct val="110000"/>
              </a:lnSpc>
              <a:buNone/>
            </a:pPr>
            <a:r>
              <a:rPr lang="tr-TR" sz="1500">
                <a:ea typeface="+mn-lt"/>
                <a:cs typeface="+mn-lt"/>
              </a:rPr>
              <a:t>Transformers, uzun metinlerin önemli bilgilerini özetleyerek daha kısa ve anlaşılır metinler oluşturma konusunda etkilidir.</a:t>
            </a:r>
            <a:endParaRPr lang="tr-TR" sz="1500"/>
          </a:p>
          <a:p>
            <a:pPr>
              <a:lnSpc>
                <a:spcPct val="110000"/>
              </a:lnSpc>
            </a:pPr>
            <a:r>
              <a:rPr lang="tr-TR" sz="1500" b="1">
                <a:ea typeface="+mn-lt"/>
                <a:cs typeface="+mn-lt"/>
              </a:rPr>
              <a:t>Abstraktif Özetleme:</a:t>
            </a:r>
            <a:r>
              <a:rPr lang="tr-TR" sz="1500">
                <a:ea typeface="+mn-lt"/>
                <a:cs typeface="+mn-lt"/>
              </a:rPr>
              <a:t> Transformers, metindeki bilgileri olduğu gibi aktarmak yerine, kendi cümlelerini kurarak özetler oluşturabilir. Bu, insan benzeri ve özgün özetlerin üretilmesini sağlar.</a:t>
            </a:r>
            <a:endParaRPr lang="tr-TR" sz="1500"/>
          </a:p>
          <a:p>
            <a:pPr>
              <a:lnSpc>
                <a:spcPct val="110000"/>
              </a:lnSpc>
            </a:pPr>
            <a:r>
              <a:rPr lang="tr-TR" sz="1500" b="1">
                <a:ea typeface="+mn-lt"/>
                <a:cs typeface="+mn-lt"/>
              </a:rPr>
              <a:t>Dikkat Mekanizması ile Önemli Bilgilerin Seçimi:</a:t>
            </a:r>
            <a:r>
              <a:rPr lang="tr-TR" sz="1500">
                <a:ea typeface="+mn-lt"/>
                <a:cs typeface="+mn-lt"/>
              </a:rPr>
              <a:t> Attention mekanizması, metindeki önemli cümle ve kelimelere odaklanarak özette yer alması gereken bilgileri belirler.</a:t>
            </a:r>
            <a:endParaRPr lang="tr-TR" sz="1500"/>
          </a:p>
          <a:p>
            <a:pPr>
              <a:lnSpc>
                <a:spcPct val="110000"/>
              </a:lnSpc>
            </a:pPr>
            <a:r>
              <a:rPr lang="tr-TR" sz="1500" b="1">
                <a:ea typeface="+mn-lt"/>
                <a:cs typeface="+mn-lt"/>
              </a:rPr>
              <a:t>Uygulama Alanları:</a:t>
            </a:r>
            <a:r>
              <a:rPr lang="tr-TR" sz="1500">
                <a:ea typeface="+mn-lt"/>
                <a:cs typeface="+mn-lt"/>
              </a:rPr>
              <a:t> Haber özetleme, akademik makalelerin özetlenmesi, hukuki belgelerin kısaltılması gibi pek çok alanda kullanılır.</a:t>
            </a:r>
            <a:endParaRPr lang="tr-TR" sz="1500"/>
          </a:p>
          <a:p>
            <a:pPr>
              <a:lnSpc>
                <a:spcPct val="110000"/>
              </a:lnSpc>
            </a:pPr>
            <a:endParaRPr lang="tr-TR" sz="1500"/>
          </a:p>
        </p:txBody>
      </p:sp>
      <p:pic>
        <p:nvPicPr>
          <p:cNvPr id="4" name="Resim 3" descr="Text Summarization Using Deep Learning in Python">
            <a:extLst>
              <a:ext uri="{FF2B5EF4-FFF2-40B4-BE49-F238E27FC236}">
                <a16:creationId xmlns:a16="http://schemas.microsoft.com/office/drawing/2014/main" id="{2A87CFD8-580C-9C71-2215-22ADC44A1C11}"/>
              </a:ext>
            </a:extLst>
          </p:cNvPr>
          <p:cNvPicPr>
            <a:picLocks noChangeAspect="1"/>
          </p:cNvPicPr>
          <p:nvPr/>
        </p:nvPicPr>
        <p:blipFill>
          <a:blip r:embed="rId2"/>
          <a:stretch>
            <a:fillRect/>
          </a:stretch>
        </p:blipFill>
        <p:spPr>
          <a:xfrm>
            <a:off x="7091395" y="2249409"/>
            <a:ext cx="4681506" cy="2387568"/>
          </a:xfrm>
          <a:prstGeom prst="rect">
            <a:avLst/>
          </a:prstGeom>
        </p:spPr>
      </p:pic>
    </p:spTree>
    <p:extLst>
      <p:ext uri="{BB962C8B-B14F-4D97-AF65-F5344CB8AC3E}">
        <p14:creationId xmlns:p14="http://schemas.microsoft.com/office/powerpoint/2010/main" val="655183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5F9F955-E036-5356-7F3C-855DA1C51C5E}"/>
              </a:ext>
            </a:extLst>
          </p:cNvPr>
          <p:cNvSpPr>
            <a:spLocks noGrp="1"/>
          </p:cNvSpPr>
          <p:nvPr>
            <p:ph type="title"/>
          </p:nvPr>
        </p:nvSpPr>
        <p:spPr>
          <a:xfrm>
            <a:off x="612648" y="1114923"/>
            <a:ext cx="4621553" cy="1360728"/>
          </a:xfrm>
        </p:spPr>
        <p:txBody>
          <a:bodyPr anchor="b">
            <a:normAutofit/>
          </a:bodyPr>
          <a:lstStyle/>
          <a:p>
            <a:r>
              <a:rPr lang="tr-TR" dirty="0"/>
              <a:t>Soru-Cevap Sistemleri</a:t>
            </a:r>
          </a:p>
        </p:txBody>
      </p:sp>
      <p:sp>
        <p:nvSpPr>
          <p:cNvPr id="3" name="İçerik Yer Tutucusu 2">
            <a:extLst>
              <a:ext uri="{FF2B5EF4-FFF2-40B4-BE49-F238E27FC236}">
                <a16:creationId xmlns:a16="http://schemas.microsoft.com/office/drawing/2014/main" id="{37D4AE79-206B-66AC-BBDB-2A98E73B2196}"/>
              </a:ext>
            </a:extLst>
          </p:cNvPr>
          <p:cNvSpPr>
            <a:spLocks noGrp="1"/>
          </p:cNvSpPr>
          <p:nvPr>
            <p:ph idx="1"/>
          </p:nvPr>
        </p:nvSpPr>
        <p:spPr>
          <a:xfrm>
            <a:off x="612648" y="2584058"/>
            <a:ext cx="4621553" cy="3159018"/>
          </a:xfrm>
        </p:spPr>
        <p:txBody>
          <a:bodyPr vert="horz" lIns="91440" tIns="45720" rIns="91440" bIns="45720" rtlCol="0">
            <a:normAutofit/>
          </a:bodyPr>
          <a:lstStyle/>
          <a:p>
            <a:pPr marL="0" indent="0">
              <a:lnSpc>
                <a:spcPct val="110000"/>
              </a:lnSpc>
              <a:buNone/>
            </a:pPr>
            <a:r>
              <a:rPr lang="tr-TR" sz="1400">
                <a:ea typeface="+mn-lt"/>
                <a:cs typeface="+mn-lt"/>
              </a:rPr>
              <a:t>Transformers, bir metin veya veri tabanı üzerinde sorulan sorulara doğru ve tutarlı cevaplar verme konusunda başarılı modeller oluşturulmasını sağlar.</a:t>
            </a:r>
            <a:endParaRPr lang="tr-TR" sz="1400"/>
          </a:p>
          <a:p>
            <a:pPr>
              <a:lnSpc>
                <a:spcPct val="110000"/>
              </a:lnSpc>
            </a:pPr>
            <a:r>
              <a:rPr lang="tr-TR" sz="1400" b="1">
                <a:ea typeface="+mn-lt"/>
                <a:cs typeface="+mn-lt"/>
              </a:rPr>
              <a:t>Metin Anlamlandırma:</a:t>
            </a:r>
            <a:r>
              <a:rPr lang="tr-TR" sz="1400">
                <a:ea typeface="+mn-lt"/>
                <a:cs typeface="+mn-lt"/>
              </a:rPr>
              <a:t> Self-attention mekanizması sayesinde model, hem sorunun hem de metnin bağlamını derinlemesine anlayabilir.</a:t>
            </a:r>
            <a:endParaRPr lang="tr-TR" sz="1400"/>
          </a:p>
          <a:p>
            <a:pPr>
              <a:lnSpc>
                <a:spcPct val="110000"/>
              </a:lnSpc>
            </a:pPr>
            <a:r>
              <a:rPr lang="tr-TR" sz="1400" b="1">
                <a:ea typeface="+mn-lt"/>
                <a:cs typeface="+mn-lt"/>
              </a:rPr>
              <a:t>Doğru Bilgi Erişimi:</a:t>
            </a:r>
            <a:r>
              <a:rPr lang="tr-TR" sz="1400">
                <a:ea typeface="+mn-lt"/>
                <a:cs typeface="+mn-lt"/>
              </a:rPr>
              <a:t> Model, soruyla ilgili metin bölümlerine odaklanarak doğru cevapları çıkarır.</a:t>
            </a:r>
            <a:endParaRPr lang="tr-TR" sz="1400"/>
          </a:p>
          <a:p>
            <a:pPr>
              <a:lnSpc>
                <a:spcPct val="110000"/>
              </a:lnSpc>
            </a:pPr>
            <a:r>
              <a:rPr lang="tr-TR" sz="1400" b="1">
                <a:ea typeface="+mn-lt"/>
                <a:cs typeface="+mn-lt"/>
              </a:rPr>
              <a:t>Etkileşimli Uygulamalar:</a:t>
            </a:r>
            <a:r>
              <a:rPr lang="tr-TR" sz="1400">
                <a:ea typeface="+mn-lt"/>
                <a:cs typeface="+mn-lt"/>
              </a:rPr>
              <a:t> Akıllı asistanlar (örneğin Siri, Alexa), müşteri hizmetleri chatbotları ve eğitim amaçlı soru-cevap platformlarında kullanılır.</a:t>
            </a:r>
            <a:endParaRPr lang="tr-TR" sz="1400"/>
          </a:p>
          <a:p>
            <a:pPr>
              <a:lnSpc>
                <a:spcPct val="110000"/>
              </a:lnSpc>
            </a:pPr>
            <a:endParaRPr lang="tr-TR" sz="1400"/>
          </a:p>
        </p:txBody>
      </p:sp>
      <p:pic>
        <p:nvPicPr>
          <p:cNvPr id="4" name="Resim 3" descr="Automatic Question Answering. Querying Information from structured… | by  Yana Arbuzova | Towards Data Science">
            <a:extLst>
              <a:ext uri="{FF2B5EF4-FFF2-40B4-BE49-F238E27FC236}">
                <a16:creationId xmlns:a16="http://schemas.microsoft.com/office/drawing/2014/main" id="{C2607081-D242-A36F-60A0-9725FC1DCB5E}"/>
              </a:ext>
            </a:extLst>
          </p:cNvPr>
          <p:cNvPicPr>
            <a:picLocks noChangeAspect="1"/>
          </p:cNvPicPr>
          <p:nvPr/>
        </p:nvPicPr>
        <p:blipFill>
          <a:blip r:embed="rId2"/>
          <a:stretch>
            <a:fillRect/>
          </a:stretch>
        </p:blipFill>
        <p:spPr>
          <a:xfrm>
            <a:off x="5691261" y="1787124"/>
            <a:ext cx="5837780" cy="3283751"/>
          </a:xfrm>
          <a:prstGeom prst="rect">
            <a:avLst/>
          </a:prstGeom>
        </p:spPr>
      </p:pic>
    </p:spTree>
    <p:extLst>
      <p:ext uri="{BB962C8B-B14F-4D97-AF65-F5344CB8AC3E}">
        <p14:creationId xmlns:p14="http://schemas.microsoft.com/office/powerpoint/2010/main" val="884105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56973C6-9E4D-6A44-4A5A-65B709FD2647}"/>
              </a:ext>
            </a:extLst>
          </p:cNvPr>
          <p:cNvSpPr>
            <a:spLocks noGrp="1"/>
          </p:cNvSpPr>
          <p:nvPr>
            <p:ph type="title"/>
          </p:nvPr>
        </p:nvSpPr>
        <p:spPr>
          <a:xfrm>
            <a:off x="612648" y="1114923"/>
            <a:ext cx="4621553" cy="1360728"/>
          </a:xfrm>
        </p:spPr>
        <p:txBody>
          <a:bodyPr anchor="b">
            <a:normAutofit/>
          </a:bodyPr>
          <a:lstStyle/>
          <a:p>
            <a:r>
              <a:rPr lang="tr-TR" dirty="0"/>
              <a:t>Dil Modelleme ve Metin Üretimi</a:t>
            </a:r>
          </a:p>
        </p:txBody>
      </p:sp>
      <p:sp>
        <p:nvSpPr>
          <p:cNvPr id="3" name="İçerik Yer Tutucusu 2">
            <a:extLst>
              <a:ext uri="{FF2B5EF4-FFF2-40B4-BE49-F238E27FC236}">
                <a16:creationId xmlns:a16="http://schemas.microsoft.com/office/drawing/2014/main" id="{DFED12BD-1432-0F1E-2063-800D8AFADD3A}"/>
              </a:ext>
            </a:extLst>
          </p:cNvPr>
          <p:cNvSpPr>
            <a:spLocks noGrp="1"/>
          </p:cNvSpPr>
          <p:nvPr>
            <p:ph idx="1"/>
          </p:nvPr>
        </p:nvSpPr>
        <p:spPr>
          <a:xfrm>
            <a:off x="612648" y="2584058"/>
            <a:ext cx="4621553" cy="3159018"/>
          </a:xfrm>
        </p:spPr>
        <p:txBody>
          <a:bodyPr vert="horz" lIns="91440" tIns="45720" rIns="91440" bIns="45720" rtlCol="0">
            <a:normAutofit/>
          </a:bodyPr>
          <a:lstStyle/>
          <a:p>
            <a:pPr marL="0" indent="0">
              <a:lnSpc>
                <a:spcPct val="110000"/>
              </a:lnSpc>
              <a:buNone/>
            </a:pPr>
            <a:r>
              <a:rPr lang="tr-TR" sz="1100">
                <a:ea typeface="+mn-lt"/>
                <a:cs typeface="+mn-lt"/>
              </a:rPr>
              <a:t>Transformers, dil modelleme ve doğal dil üretimi alanlarında da öncü rol oynar.</a:t>
            </a:r>
            <a:endParaRPr lang="tr-TR" sz="1100"/>
          </a:p>
          <a:p>
            <a:pPr>
              <a:lnSpc>
                <a:spcPct val="110000"/>
              </a:lnSpc>
            </a:pPr>
            <a:r>
              <a:rPr lang="tr-TR" sz="1100" b="1">
                <a:ea typeface="+mn-lt"/>
                <a:cs typeface="+mn-lt"/>
              </a:rPr>
              <a:t>Metin Tamamlama ve Üretme:</a:t>
            </a:r>
            <a:r>
              <a:rPr lang="tr-TR" sz="1100">
                <a:ea typeface="+mn-lt"/>
                <a:cs typeface="+mn-lt"/>
              </a:rPr>
              <a:t> Transformers, verilen bir başlangıç metnini anlamlı ve tutarlı bir şekilde devam ettirebilir veya tamamen yeni metinler üretebilir.</a:t>
            </a:r>
            <a:endParaRPr lang="tr-TR" sz="1100"/>
          </a:p>
          <a:p>
            <a:pPr>
              <a:lnSpc>
                <a:spcPct val="110000"/>
              </a:lnSpc>
            </a:pPr>
            <a:r>
              <a:rPr lang="tr-TR" sz="1100" b="1">
                <a:ea typeface="+mn-lt"/>
                <a:cs typeface="+mn-lt"/>
              </a:rPr>
              <a:t>Yaratıcı Yazma:</a:t>
            </a:r>
            <a:r>
              <a:rPr lang="tr-TR" sz="1100">
                <a:ea typeface="+mn-lt"/>
                <a:cs typeface="+mn-lt"/>
              </a:rPr>
              <a:t> Hikaye yazımı, şiir oluşturma ve yaratıcı içerik üretimi gibi görevlerde kullanılır.</a:t>
            </a:r>
            <a:endParaRPr lang="tr-TR" sz="1100"/>
          </a:p>
          <a:p>
            <a:pPr>
              <a:lnSpc>
                <a:spcPct val="110000"/>
              </a:lnSpc>
            </a:pPr>
            <a:r>
              <a:rPr lang="tr-TR" sz="1100" b="1">
                <a:ea typeface="+mn-lt"/>
                <a:cs typeface="+mn-lt"/>
              </a:rPr>
              <a:t>Önceden Eğitilmiş Büyük Dil Modelleri:</a:t>
            </a:r>
            <a:r>
              <a:rPr lang="tr-TR" sz="1100">
                <a:ea typeface="+mn-lt"/>
                <a:cs typeface="+mn-lt"/>
              </a:rPr>
              <a:t> GPT-2, GPT-3 ve benzeri modeller, metin üretimi ve dil anlama görevlerinde kullanım için geniş bir potansiyel sunar.</a:t>
            </a:r>
            <a:endParaRPr lang="tr-TR" sz="1100"/>
          </a:p>
          <a:p>
            <a:pPr>
              <a:lnSpc>
                <a:spcPct val="110000"/>
              </a:lnSpc>
            </a:pPr>
            <a:r>
              <a:rPr lang="tr-TR" sz="1100" b="1">
                <a:ea typeface="+mn-lt"/>
                <a:cs typeface="+mn-lt"/>
              </a:rPr>
              <a:t>Kişiselleştirilmiş İçerik Oluşturma:</a:t>
            </a:r>
            <a:r>
              <a:rPr lang="tr-TR" sz="1100">
                <a:ea typeface="+mn-lt"/>
                <a:cs typeface="+mn-lt"/>
              </a:rPr>
              <a:t> Kullanıcı tercihleri ve stiline göre özelleştirilmiş metinler üretilebilir.</a:t>
            </a:r>
            <a:endParaRPr lang="tr-TR" sz="1100"/>
          </a:p>
          <a:p>
            <a:pPr>
              <a:lnSpc>
                <a:spcPct val="110000"/>
              </a:lnSpc>
            </a:pPr>
            <a:endParaRPr lang="tr-TR" sz="1100"/>
          </a:p>
        </p:txBody>
      </p:sp>
      <p:pic>
        <p:nvPicPr>
          <p:cNvPr id="4" name="Resim 3" descr="Text generation with AI: A revolution in content creation - Aico">
            <a:extLst>
              <a:ext uri="{FF2B5EF4-FFF2-40B4-BE49-F238E27FC236}">
                <a16:creationId xmlns:a16="http://schemas.microsoft.com/office/drawing/2014/main" id="{FCD9360C-86B7-C1FE-CFB4-19502AA69E16}"/>
              </a:ext>
            </a:extLst>
          </p:cNvPr>
          <p:cNvPicPr>
            <a:picLocks noChangeAspect="1"/>
          </p:cNvPicPr>
          <p:nvPr/>
        </p:nvPicPr>
        <p:blipFill>
          <a:blip r:embed="rId2"/>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219221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Recurrent Neural Network: Types and Advantages | BotPenguin">
            <a:extLst>
              <a:ext uri="{FF2B5EF4-FFF2-40B4-BE49-F238E27FC236}">
                <a16:creationId xmlns:a16="http://schemas.microsoft.com/office/drawing/2014/main" id="{027A4181-32F6-A3BB-B9AB-F958BE590FEE}"/>
              </a:ext>
            </a:extLst>
          </p:cNvPr>
          <p:cNvPicPr>
            <a:picLocks noChangeAspect="1"/>
          </p:cNvPicPr>
          <p:nvPr/>
        </p:nvPicPr>
        <p:blipFill>
          <a:blip r:embed="rId2"/>
          <a:srcRect r="7067"/>
          <a:stretch/>
        </p:blipFill>
        <p:spPr>
          <a:xfrm>
            <a:off x="5818632" y="-1"/>
            <a:ext cx="6373368" cy="6857999"/>
          </a:xfrm>
          <a:prstGeom prst="rect">
            <a:avLst/>
          </a:prstGeom>
        </p:spPr>
      </p:pic>
      <p:sp>
        <p:nvSpPr>
          <p:cNvPr id="2" name="Başlık 1">
            <a:extLst>
              <a:ext uri="{FF2B5EF4-FFF2-40B4-BE49-F238E27FC236}">
                <a16:creationId xmlns:a16="http://schemas.microsoft.com/office/drawing/2014/main" id="{86196DCE-314C-D57A-6888-2BC5272A4A3F}"/>
              </a:ext>
            </a:extLst>
          </p:cNvPr>
          <p:cNvSpPr>
            <a:spLocks noGrp="1"/>
          </p:cNvSpPr>
          <p:nvPr>
            <p:ph type="title"/>
          </p:nvPr>
        </p:nvSpPr>
        <p:spPr>
          <a:xfrm>
            <a:off x="614680" y="603504"/>
            <a:ext cx="4361688" cy="1527048"/>
          </a:xfrm>
        </p:spPr>
        <p:txBody>
          <a:bodyPr anchor="b">
            <a:normAutofit/>
          </a:bodyPr>
          <a:lstStyle/>
          <a:p>
            <a:r>
              <a:rPr lang="tr-TR" sz="3300">
                <a:ea typeface="+mj-lt"/>
                <a:cs typeface="+mj-lt"/>
              </a:rPr>
              <a:t>Geleneksel NLP Modellerinin Sınırları</a:t>
            </a:r>
            <a:endParaRPr lang="tr-TR" sz="3300"/>
          </a:p>
        </p:txBody>
      </p:sp>
      <p:sp>
        <p:nvSpPr>
          <p:cNvPr id="3" name="İçerik Yer Tutucusu 2">
            <a:extLst>
              <a:ext uri="{FF2B5EF4-FFF2-40B4-BE49-F238E27FC236}">
                <a16:creationId xmlns:a16="http://schemas.microsoft.com/office/drawing/2014/main" id="{DF26350B-F178-72B9-8AAE-C29850C429AE}"/>
              </a:ext>
            </a:extLst>
          </p:cNvPr>
          <p:cNvSpPr>
            <a:spLocks noGrp="1"/>
          </p:cNvSpPr>
          <p:nvPr>
            <p:ph idx="1"/>
          </p:nvPr>
        </p:nvSpPr>
        <p:spPr>
          <a:xfrm>
            <a:off x="614679" y="2212848"/>
            <a:ext cx="4361688" cy="4096512"/>
          </a:xfrm>
        </p:spPr>
        <p:txBody>
          <a:bodyPr vert="horz" lIns="91440" tIns="45720" rIns="91440" bIns="45720" rtlCol="0" anchor="t">
            <a:normAutofit/>
          </a:bodyPr>
          <a:lstStyle/>
          <a:p>
            <a:pPr marL="0" indent="0">
              <a:buNone/>
            </a:pPr>
            <a:r>
              <a:rPr lang="tr-TR" sz="1800" dirty="0">
                <a:ea typeface="+mn-lt"/>
                <a:cs typeface="+mn-lt"/>
              </a:rPr>
              <a:t>Geleneksel doğal dil işleme (NLP) modelleri, özellikle döngüsel sinir ağları (RNN) ve türevleri (LSTM, GRU), sıralı verileri işlemek için tasarlanmıştır. Bu modeller, metindeki kelimeleri veya sembolleri birer birer işler ve her adımda önceki adımların bilgisini kullanır.</a:t>
            </a:r>
            <a:endParaRPr lang="tr-TR" sz="1800" dirty="0"/>
          </a:p>
        </p:txBody>
      </p:sp>
    </p:spTree>
    <p:extLst>
      <p:ext uri="{BB962C8B-B14F-4D97-AF65-F5344CB8AC3E}">
        <p14:creationId xmlns:p14="http://schemas.microsoft.com/office/powerpoint/2010/main" val="97790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 ile zaman pusula">
            <a:extLst>
              <a:ext uri="{FF2B5EF4-FFF2-40B4-BE49-F238E27FC236}">
                <a16:creationId xmlns:a16="http://schemas.microsoft.com/office/drawing/2014/main" id="{DBF87894-8254-15F4-3E7B-2D921C75698B}"/>
              </a:ext>
            </a:extLst>
          </p:cNvPr>
          <p:cNvPicPr>
            <a:picLocks noChangeAspect="1"/>
          </p:cNvPicPr>
          <p:nvPr/>
        </p:nvPicPr>
        <p:blipFill>
          <a:blip r:embed="rId2"/>
          <a:srcRect l="20260" r="32714" b="9"/>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86196DCE-314C-D57A-6888-2BC5272A4A3F}"/>
              </a:ext>
            </a:extLst>
          </p:cNvPr>
          <p:cNvSpPr>
            <a:spLocks noGrp="1"/>
          </p:cNvSpPr>
          <p:nvPr>
            <p:ph type="title"/>
          </p:nvPr>
        </p:nvSpPr>
        <p:spPr>
          <a:xfrm>
            <a:off x="612648" y="600075"/>
            <a:ext cx="6035040" cy="1529932"/>
          </a:xfrm>
        </p:spPr>
        <p:txBody>
          <a:bodyPr anchor="b">
            <a:normAutofit/>
          </a:bodyPr>
          <a:lstStyle/>
          <a:p>
            <a:r>
              <a:rPr lang="tr-TR">
                <a:ea typeface="+mj-lt"/>
                <a:cs typeface="+mj-lt"/>
              </a:rPr>
              <a:t>Geleneksel NLP Modellerinin Sınırları</a:t>
            </a:r>
            <a:endParaRPr lang="tr-TR" dirty="0"/>
          </a:p>
        </p:txBody>
      </p:sp>
      <p:sp>
        <p:nvSpPr>
          <p:cNvPr id="3" name="İçerik Yer Tutucusu 2">
            <a:extLst>
              <a:ext uri="{FF2B5EF4-FFF2-40B4-BE49-F238E27FC236}">
                <a16:creationId xmlns:a16="http://schemas.microsoft.com/office/drawing/2014/main" id="{DF26350B-F178-72B9-8AAE-C29850C429AE}"/>
              </a:ext>
            </a:extLst>
          </p:cNvPr>
          <p:cNvSpPr>
            <a:spLocks noGrp="1"/>
          </p:cNvSpPr>
          <p:nvPr>
            <p:ph idx="1"/>
          </p:nvPr>
        </p:nvSpPr>
        <p:spPr>
          <a:xfrm>
            <a:off x="612648" y="2212848"/>
            <a:ext cx="6035040" cy="4096512"/>
          </a:xfrm>
        </p:spPr>
        <p:txBody>
          <a:bodyPr vert="horz" lIns="91440" tIns="45720" rIns="91440" bIns="45720" rtlCol="0" anchor="t">
            <a:normAutofit/>
          </a:bodyPr>
          <a:lstStyle/>
          <a:p>
            <a:pPr>
              <a:lnSpc>
                <a:spcPct val="110000"/>
              </a:lnSpc>
            </a:pPr>
            <a:r>
              <a:rPr lang="tr-TR" sz="1400" b="1" dirty="0">
                <a:ea typeface="+mn-lt"/>
                <a:cs typeface="+mn-lt"/>
              </a:rPr>
              <a:t>Uzun Vadeli Bağımlılıkları Öğrenmede Zorluk</a:t>
            </a:r>
            <a:r>
              <a:rPr lang="tr-TR" sz="1400" dirty="0">
                <a:ea typeface="+mn-lt"/>
                <a:cs typeface="+mn-lt"/>
              </a:rPr>
              <a:t>: RNN tabanlı modeller, uzun metinlerde veya uzun vadeli bağımlılıklara sahip cümlelerde performans kaybı yaşar.</a:t>
            </a:r>
          </a:p>
          <a:p>
            <a:pPr>
              <a:lnSpc>
                <a:spcPct val="110000"/>
              </a:lnSpc>
            </a:pPr>
            <a:r>
              <a:rPr lang="tr-TR" sz="1400" b="1" dirty="0">
                <a:ea typeface="+mn-lt"/>
                <a:cs typeface="+mn-lt"/>
              </a:rPr>
              <a:t>Paralel İşleme Eksikliği</a:t>
            </a:r>
            <a:r>
              <a:rPr lang="tr-TR" sz="1400" dirty="0">
                <a:ea typeface="+mn-lt"/>
                <a:cs typeface="+mn-lt"/>
              </a:rPr>
              <a:t>: </a:t>
            </a:r>
            <a:r>
              <a:rPr lang="tr-TR" sz="1400" dirty="0" err="1">
                <a:ea typeface="+mn-lt"/>
                <a:cs typeface="+mn-lt"/>
              </a:rPr>
              <a:t>RNN'ler</a:t>
            </a:r>
            <a:r>
              <a:rPr lang="tr-TR" sz="1400" dirty="0">
                <a:ea typeface="+mn-lt"/>
                <a:cs typeface="+mn-lt"/>
              </a:rPr>
              <a:t> verileri sıralı olarak işlediği için, hesaplama işlemleri </a:t>
            </a:r>
            <a:r>
              <a:rPr lang="tr-TR" sz="1400" dirty="0" err="1">
                <a:ea typeface="+mn-lt"/>
                <a:cs typeface="+mn-lt"/>
              </a:rPr>
              <a:t>paralelize</a:t>
            </a:r>
            <a:r>
              <a:rPr lang="tr-TR" sz="1400" dirty="0">
                <a:ea typeface="+mn-lt"/>
                <a:cs typeface="+mn-lt"/>
              </a:rPr>
              <a:t> edilemez. Bu durum, özellikle büyük veri kümeleri üzerinde eğitim yaparken zaman ve kaynak verimliliğini düşürür.</a:t>
            </a:r>
            <a:endParaRPr lang="tr-TR" sz="1400" dirty="0"/>
          </a:p>
          <a:p>
            <a:pPr>
              <a:lnSpc>
                <a:spcPct val="110000"/>
              </a:lnSpc>
            </a:pPr>
            <a:r>
              <a:rPr lang="tr-TR" sz="1400" b="1" dirty="0">
                <a:ea typeface="+mn-lt"/>
                <a:cs typeface="+mn-lt"/>
              </a:rPr>
              <a:t>Kontekst Bilgisinin Kısıtlılığı</a:t>
            </a:r>
            <a:r>
              <a:rPr lang="tr-TR" sz="1400" dirty="0">
                <a:ea typeface="+mn-lt"/>
                <a:cs typeface="+mn-lt"/>
              </a:rPr>
              <a:t>: Geleneksel modeller, genellikle yakın çevredeki kelimelerle sınırlı bir kontekst anlayışına sahiptir. Uzaktaki kelimeler arasındaki ilişkileri yakalamakta zorlanırlar</a:t>
            </a:r>
            <a:endParaRPr lang="tr-TR" sz="1400" dirty="0"/>
          </a:p>
          <a:p>
            <a:pPr>
              <a:lnSpc>
                <a:spcPct val="110000"/>
              </a:lnSpc>
            </a:pPr>
            <a:endParaRPr lang="tr-TR" sz="1400"/>
          </a:p>
        </p:txBody>
      </p:sp>
    </p:spTree>
    <p:extLst>
      <p:ext uri="{BB962C8B-B14F-4D97-AF65-F5344CB8AC3E}">
        <p14:creationId xmlns:p14="http://schemas.microsoft.com/office/powerpoint/2010/main" val="11269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ökdelenlerin havadan görünümü">
            <a:extLst>
              <a:ext uri="{FF2B5EF4-FFF2-40B4-BE49-F238E27FC236}">
                <a16:creationId xmlns:a16="http://schemas.microsoft.com/office/drawing/2014/main" id="{3239AD19-0848-A1BE-5750-59C6F1A899D1}"/>
              </a:ext>
            </a:extLst>
          </p:cNvPr>
          <p:cNvPicPr>
            <a:picLocks noChangeAspect="1"/>
          </p:cNvPicPr>
          <p:nvPr/>
        </p:nvPicPr>
        <p:blipFill>
          <a:blip r:embed="rId2"/>
          <a:srcRect l="17158" r="29880" b="6"/>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ED6843EB-2E16-A068-6325-406AA4EF6011}"/>
              </a:ext>
            </a:extLst>
          </p:cNvPr>
          <p:cNvSpPr>
            <a:spLocks noGrp="1"/>
          </p:cNvSpPr>
          <p:nvPr>
            <p:ph type="title"/>
          </p:nvPr>
        </p:nvSpPr>
        <p:spPr>
          <a:xfrm>
            <a:off x="612648" y="600075"/>
            <a:ext cx="6035040" cy="1529932"/>
          </a:xfrm>
        </p:spPr>
        <p:txBody>
          <a:bodyPr anchor="b">
            <a:normAutofit/>
          </a:bodyPr>
          <a:lstStyle/>
          <a:p>
            <a:r>
              <a:rPr lang="tr-TR" err="1">
                <a:ea typeface="+mj-lt"/>
                <a:cs typeface="+mj-lt"/>
              </a:rPr>
              <a:t>Transformers'ın</a:t>
            </a:r>
            <a:r>
              <a:rPr lang="tr-TR">
                <a:ea typeface="+mj-lt"/>
                <a:cs typeface="+mj-lt"/>
              </a:rPr>
              <a:t> Ortaya Çıkışı ve Önemi</a:t>
            </a:r>
            <a:endParaRPr lang="tr-TR"/>
          </a:p>
        </p:txBody>
      </p:sp>
      <p:sp>
        <p:nvSpPr>
          <p:cNvPr id="3" name="İçerik Yer Tutucusu 2">
            <a:extLst>
              <a:ext uri="{FF2B5EF4-FFF2-40B4-BE49-F238E27FC236}">
                <a16:creationId xmlns:a16="http://schemas.microsoft.com/office/drawing/2014/main" id="{FA0A01EC-8D71-4EE9-4C16-AA4477C55162}"/>
              </a:ext>
            </a:extLst>
          </p:cNvPr>
          <p:cNvSpPr>
            <a:spLocks noGrp="1"/>
          </p:cNvSpPr>
          <p:nvPr>
            <p:ph idx="1"/>
          </p:nvPr>
        </p:nvSpPr>
        <p:spPr>
          <a:xfrm>
            <a:off x="612648" y="2212848"/>
            <a:ext cx="6035040" cy="4096512"/>
          </a:xfrm>
        </p:spPr>
        <p:txBody>
          <a:bodyPr vert="horz" lIns="91440" tIns="45720" rIns="91440" bIns="45720" rtlCol="0">
            <a:normAutofit/>
          </a:bodyPr>
          <a:lstStyle/>
          <a:p>
            <a:pPr marL="0" indent="0">
              <a:lnSpc>
                <a:spcPct val="110000"/>
              </a:lnSpc>
              <a:buNone/>
            </a:pPr>
            <a:r>
              <a:rPr lang="tr-TR" sz="1100">
                <a:ea typeface="+mn-lt"/>
                <a:cs typeface="+mn-lt"/>
              </a:rPr>
              <a:t>2017 yılında Vaswani ve arkadaşları tarafından yayınlanan "Attention is All You Need" makalesiyle Transformer mimarisi tanıtıldı. Bu mimari, NLP alanında devrim oluşturarakbirçok görevi yerine getiren modellerin temelini oluşturdu.</a:t>
            </a:r>
            <a:endParaRPr lang="tr-TR" sz="1100"/>
          </a:p>
          <a:p>
            <a:pPr>
              <a:lnSpc>
                <a:spcPct val="110000"/>
              </a:lnSpc>
            </a:pPr>
            <a:r>
              <a:rPr lang="tr-TR" sz="1100" b="1">
                <a:ea typeface="+mn-lt"/>
                <a:cs typeface="+mn-lt"/>
              </a:rPr>
              <a:t>Attention Mekanizmasının Merkezi Rolü</a:t>
            </a:r>
            <a:r>
              <a:rPr lang="tr-TR" sz="1100">
                <a:ea typeface="+mn-lt"/>
                <a:cs typeface="+mn-lt"/>
              </a:rPr>
              <a:t>: Transformers, geleneksel RNN veya CNN yapıları yerine tamamen attention mekanizmasına dayanır. Bu sayede, her kelimenin dizideki diğer tüm kelimelerle olan ilişkisini doğrudan modelleyebilir.</a:t>
            </a:r>
            <a:endParaRPr lang="tr-TR" sz="1100"/>
          </a:p>
          <a:p>
            <a:pPr>
              <a:lnSpc>
                <a:spcPct val="110000"/>
              </a:lnSpc>
            </a:pPr>
            <a:r>
              <a:rPr lang="tr-TR" sz="1100" b="1">
                <a:ea typeface="+mn-lt"/>
                <a:cs typeface="+mn-lt"/>
              </a:rPr>
              <a:t>Paralel İşlemeye Uygunluk</a:t>
            </a:r>
            <a:r>
              <a:rPr lang="tr-TR" sz="1100">
                <a:ea typeface="+mn-lt"/>
                <a:cs typeface="+mn-lt"/>
              </a:rPr>
              <a:t>: Transformers, sıralı işlem gerektirmeyen yapısı sayesinde GPU'lar üzerinde paralel işlemeyi mümkün kılar. Bu, eğitim ve çıkarım süreçlerini önemli ölçüde hızlandırır.</a:t>
            </a:r>
            <a:endParaRPr lang="tr-TR" sz="1100"/>
          </a:p>
          <a:p>
            <a:pPr>
              <a:lnSpc>
                <a:spcPct val="110000"/>
              </a:lnSpc>
            </a:pPr>
            <a:r>
              <a:rPr lang="tr-TR" sz="1100" b="1">
                <a:ea typeface="+mn-lt"/>
                <a:cs typeface="+mn-lt"/>
              </a:rPr>
              <a:t>Uzun Vadeli Bağımlılıkları Etkili Şekilde Öğrenme</a:t>
            </a:r>
            <a:r>
              <a:rPr lang="tr-TR" sz="1100">
                <a:ea typeface="+mn-lt"/>
                <a:cs typeface="+mn-lt"/>
              </a:rPr>
              <a:t>: Self-attention mekanizması sayesinde model, uzak kelimeler arasındaki ilişkileri daha iyi yakalar ve uzun metinlerde daha başarılı sonuçlar üretir.</a:t>
            </a:r>
            <a:endParaRPr lang="tr-TR" sz="1100"/>
          </a:p>
          <a:p>
            <a:pPr>
              <a:lnSpc>
                <a:spcPct val="110000"/>
              </a:lnSpc>
            </a:pPr>
            <a:r>
              <a:rPr lang="tr-TR" sz="1100" b="1">
                <a:ea typeface="+mn-lt"/>
                <a:cs typeface="+mn-lt"/>
              </a:rPr>
              <a:t>NLP Uygulamalarında Üstün Performans</a:t>
            </a:r>
            <a:r>
              <a:rPr lang="tr-TR" sz="1100">
                <a:ea typeface="+mn-lt"/>
                <a:cs typeface="+mn-lt"/>
              </a:rPr>
              <a:t>: Transformer tabanlı modeller, makine çevirisinden metin özetlemeye, soru-cevap sistemlerinden duygu analizine kadar birçok alanda çok iyi sonuçlar elde etmiştir.</a:t>
            </a:r>
            <a:endParaRPr lang="tr-TR" sz="1100"/>
          </a:p>
          <a:p>
            <a:pPr>
              <a:lnSpc>
                <a:spcPct val="110000"/>
              </a:lnSpc>
            </a:pPr>
            <a:r>
              <a:rPr lang="tr-TR" sz="1100" b="1">
                <a:ea typeface="+mn-lt"/>
                <a:cs typeface="+mn-lt"/>
              </a:rPr>
              <a:t>Büyük Dil Modellerinin Temeli</a:t>
            </a:r>
            <a:r>
              <a:rPr lang="tr-TR" sz="1100">
                <a:ea typeface="+mn-lt"/>
                <a:cs typeface="+mn-lt"/>
              </a:rPr>
              <a:t>: GPT, BERT, T5 gibi önde gelen büyük dil modelleri, Transformer mimarisini temel alır ve NLP alanındaki ilerlemeleri hızlandırır.</a:t>
            </a:r>
            <a:endParaRPr lang="tr-TR" sz="1100"/>
          </a:p>
          <a:p>
            <a:pPr>
              <a:lnSpc>
                <a:spcPct val="110000"/>
              </a:lnSpc>
            </a:pPr>
            <a:endParaRPr lang="tr-TR" sz="1100"/>
          </a:p>
        </p:txBody>
      </p:sp>
    </p:spTree>
    <p:extLst>
      <p:ext uri="{BB962C8B-B14F-4D97-AF65-F5344CB8AC3E}">
        <p14:creationId xmlns:p14="http://schemas.microsoft.com/office/powerpoint/2010/main" val="1730893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KiKaBeN - Transformer's Encoder-Decoder">
            <a:extLst>
              <a:ext uri="{FF2B5EF4-FFF2-40B4-BE49-F238E27FC236}">
                <a16:creationId xmlns:a16="http://schemas.microsoft.com/office/drawing/2014/main" id="{8000CE4B-F946-E5CD-EB91-EDFB5C6A0D30}"/>
              </a:ext>
            </a:extLst>
          </p:cNvPr>
          <p:cNvPicPr>
            <a:picLocks noChangeAspect="1"/>
          </p:cNvPicPr>
          <p:nvPr/>
        </p:nvPicPr>
        <p:blipFill>
          <a:blip r:embed="rId2"/>
          <a:srcRect l="24122" r="28946" b="-1"/>
          <a:stretch/>
        </p:blipFill>
        <p:spPr>
          <a:xfrm>
            <a:off x="5859272" y="-1"/>
            <a:ext cx="6332728" cy="6857999"/>
          </a:xfrm>
          <a:prstGeom prst="rect">
            <a:avLst/>
          </a:prstGeom>
        </p:spPr>
      </p:pic>
      <p:sp>
        <p:nvSpPr>
          <p:cNvPr id="2" name="Başlık 1">
            <a:extLst>
              <a:ext uri="{FF2B5EF4-FFF2-40B4-BE49-F238E27FC236}">
                <a16:creationId xmlns:a16="http://schemas.microsoft.com/office/drawing/2014/main" id="{0AA7A510-42B8-B66C-E9A8-872A0BC54A8A}"/>
              </a:ext>
            </a:extLst>
          </p:cNvPr>
          <p:cNvSpPr>
            <a:spLocks noGrp="1"/>
          </p:cNvSpPr>
          <p:nvPr>
            <p:ph type="title"/>
          </p:nvPr>
        </p:nvSpPr>
        <p:spPr>
          <a:xfrm>
            <a:off x="614680" y="603504"/>
            <a:ext cx="4361688" cy="1527048"/>
          </a:xfrm>
        </p:spPr>
        <p:txBody>
          <a:bodyPr anchor="b">
            <a:normAutofit/>
          </a:bodyPr>
          <a:lstStyle/>
          <a:p>
            <a:r>
              <a:rPr lang="tr-TR" err="1">
                <a:ea typeface="+mj-lt"/>
                <a:cs typeface="+mj-lt"/>
              </a:rPr>
              <a:t>Transformers'ın</a:t>
            </a:r>
            <a:r>
              <a:rPr lang="tr-TR">
                <a:ea typeface="+mj-lt"/>
                <a:cs typeface="+mj-lt"/>
              </a:rPr>
              <a:t> Temel Bileşenleri</a:t>
            </a:r>
            <a:endParaRPr lang="tr-TR" dirty="0"/>
          </a:p>
          <a:p>
            <a:endParaRPr lang="tr-TR" dirty="0"/>
          </a:p>
        </p:txBody>
      </p:sp>
      <p:sp>
        <p:nvSpPr>
          <p:cNvPr id="3" name="İçerik Yer Tutucusu 2">
            <a:extLst>
              <a:ext uri="{FF2B5EF4-FFF2-40B4-BE49-F238E27FC236}">
                <a16:creationId xmlns:a16="http://schemas.microsoft.com/office/drawing/2014/main" id="{FEEC6496-C0AF-86BE-462A-255B69754B6C}"/>
              </a:ext>
            </a:extLst>
          </p:cNvPr>
          <p:cNvSpPr>
            <a:spLocks noGrp="1"/>
          </p:cNvSpPr>
          <p:nvPr>
            <p:ph idx="1"/>
          </p:nvPr>
        </p:nvSpPr>
        <p:spPr>
          <a:xfrm>
            <a:off x="614679" y="2212848"/>
            <a:ext cx="4361688" cy="4096512"/>
          </a:xfrm>
        </p:spPr>
        <p:txBody>
          <a:bodyPr vert="horz" lIns="91440" tIns="45720" rIns="91440" bIns="45720" rtlCol="0" anchor="t">
            <a:normAutofit/>
          </a:bodyPr>
          <a:lstStyle/>
          <a:p>
            <a:pPr>
              <a:lnSpc>
                <a:spcPct val="110000"/>
              </a:lnSpc>
            </a:pPr>
            <a:r>
              <a:rPr lang="tr-TR" sz="1000" dirty="0" err="1">
                <a:ea typeface="+mn-lt"/>
                <a:cs typeface="+mn-lt"/>
              </a:rPr>
              <a:t>Transformer</a:t>
            </a:r>
            <a:r>
              <a:rPr lang="tr-TR" sz="1000" dirty="0">
                <a:ea typeface="+mn-lt"/>
                <a:cs typeface="+mn-lt"/>
              </a:rPr>
              <a:t> mimarisi, karmaşık görünen ancak mantıksal olarak anlaşılması mümkün olan birkaç temel bileşenden oluşur:</a:t>
            </a:r>
          </a:p>
          <a:p>
            <a:pPr marL="0" indent="0">
              <a:lnSpc>
                <a:spcPct val="110000"/>
              </a:lnSpc>
              <a:buNone/>
            </a:pPr>
            <a:r>
              <a:rPr lang="tr-TR" sz="1000" b="1" dirty="0">
                <a:ea typeface="+mn-lt"/>
                <a:cs typeface="+mn-lt"/>
              </a:rPr>
              <a:t>Encoder ve </a:t>
            </a:r>
            <a:r>
              <a:rPr lang="tr-TR" sz="1000" b="1" dirty="0" err="1">
                <a:ea typeface="+mn-lt"/>
                <a:cs typeface="+mn-lt"/>
              </a:rPr>
              <a:t>Decoder</a:t>
            </a:r>
            <a:r>
              <a:rPr lang="tr-TR" sz="1000" b="1" dirty="0">
                <a:ea typeface="+mn-lt"/>
                <a:cs typeface="+mn-lt"/>
              </a:rPr>
              <a:t> Yapıları</a:t>
            </a:r>
            <a:r>
              <a:rPr lang="tr-TR" sz="1000" dirty="0">
                <a:ea typeface="+mn-lt"/>
                <a:cs typeface="+mn-lt"/>
              </a:rPr>
              <a:t>:</a:t>
            </a:r>
            <a:endParaRPr lang="tr-TR" sz="1000" dirty="0"/>
          </a:p>
          <a:p>
            <a:pPr lvl="1">
              <a:lnSpc>
                <a:spcPct val="110000"/>
              </a:lnSpc>
            </a:pPr>
            <a:r>
              <a:rPr lang="tr-TR" sz="1000" b="1" dirty="0">
                <a:ea typeface="+mn-lt"/>
                <a:cs typeface="+mn-lt"/>
              </a:rPr>
              <a:t>Encoder</a:t>
            </a:r>
            <a:r>
              <a:rPr lang="tr-TR" sz="1000" dirty="0">
                <a:ea typeface="+mn-lt"/>
                <a:cs typeface="+mn-lt"/>
              </a:rPr>
              <a:t>: Girdi dizisini alır ve her bir öğenin (örneğin kelimenin) temsilini zenginleştirir. Birden fazla </a:t>
            </a:r>
            <a:r>
              <a:rPr lang="tr-TR" sz="1000" dirty="0" err="1">
                <a:ea typeface="+mn-lt"/>
                <a:cs typeface="+mn-lt"/>
              </a:rPr>
              <a:t>encoder</a:t>
            </a:r>
            <a:r>
              <a:rPr lang="tr-TR" sz="1000" dirty="0">
                <a:ea typeface="+mn-lt"/>
                <a:cs typeface="+mn-lt"/>
              </a:rPr>
              <a:t> katmanından oluşur ve her katman, önceki katmanın çıktısını alarak daha yüksek seviyeli özellikler öğrenir.</a:t>
            </a:r>
            <a:endParaRPr lang="tr-TR" sz="1000" dirty="0"/>
          </a:p>
          <a:p>
            <a:pPr lvl="1">
              <a:lnSpc>
                <a:spcPct val="110000"/>
              </a:lnSpc>
            </a:pPr>
            <a:r>
              <a:rPr lang="tr-TR" sz="1000" b="1" dirty="0" err="1">
                <a:ea typeface="+mn-lt"/>
                <a:cs typeface="+mn-lt"/>
              </a:rPr>
              <a:t>Decoder</a:t>
            </a:r>
            <a:r>
              <a:rPr lang="tr-TR" sz="1000" dirty="0">
                <a:ea typeface="+mn-lt"/>
                <a:cs typeface="+mn-lt"/>
              </a:rPr>
              <a:t>: </a:t>
            </a:r>
            <a:r>
              <a:rPr lang="tr-TR" sz="1000" dirty="0" err="1">
                <a:ea typeface="+mn-lt"/>
                <a:cs typeface="+mn-lt"/>
              </a:rPr>
              <a:t>Encoder'dan</a:t>
            </a:r>
            <a:r>
              <a:rPr lang="tr-TR" sz="1000" dirty="0">
                <a:ea typeface="+mn-lt"/>
                <a:cs typeface="+mn-lt"/>
              </a:rPr>
              <a:t> gelen bilgiyi kullanarak hedef çıktıyı üretir. Aynı şekilde birden fazla </a:t>
            </a:r>
            <a:r>
              <a:rPr lang="tr-TR" sz="1000" dirty="0" err="1">
                <a:ea typeface="+mn-lt"/>
                <a:cs typeface="+mn-lt"/>
              </a:rPr>
              <a:t>decoder</a:t>
            </a:r>
            <a:r>
              <a:rPr lang="tr-TR" sz="1000" dirty="0">
                <a:ea typeface="+mn-lt"/>
                <a:cs typeface="+mn-lt"/>
              </a:rPr>
              <a:t> katmanından oluşur.</a:t>
            </a:r>
            <a:endParaRPr lang="tr-TR" sz="1000" dirty="0"/>
          </a:p>
          <a:p>
            <a:pPr marL="0" indent="0">
              <a:lnSpc>
                <a:spcPct val="110000"/>
              </a:lnSpc>
              <a:buNone/>
            </a:pPr>
            <a:r>
              <a:rPr lang="tr-TR" sz="1000" b="1" dirty="0">
                <a:ea typeface="+mn-lt"/>
                <a:cs typeface="+mn-lt"/>
              </a:rPr>
              <a:t>Self-</a:t>
            </a:r>
            <a:r>
              <a:rPr lang="tr-TR" sz="1000" b="1" dirty="0" err="1">
                <a:ea typeface="+mn-lt"/>
                <a:cs typeface="+mn-lt"/>
              </a:rPr>
              <a:t>Attention</a:t>
            </a:r>
            <a:r>
              <a:rPr lang="tr-TR" sz="1000" b="1" dirty="0">
                <a:ea typeface="+mn-lt"/>
                <a:cs typeface="+mn-lt"/>
              </a:rPr>
              <a:t> Mekanizması</a:t>
            </a:r>
            <a:r>
              <a:rPr lang="tr-TR" sz="1000" dirty="0">
                <a:ea typeface="+mn-lt"/>
                <a:cs typeface="+mn-lt"/>
              </a:rPr>
              <a:t>:</a:t>
            </a:r>
            <a:endParaRPr lang="tr-TR" sz="1000" dirty="0"/>
          </a:p>
          <a:p>
            <a:pPr lvl="1">
              <a:lnSpc>
                <a:spcPct val="110000"/>
              </a:lnSpc>
            </a:pPr>
            <a:r>
              <a:rPr lang="tr-TR" sz="1000" b="1" dirty="0">
                <a:ea typeface="+mn-lt"/>
                <a:cs typeface="+mn-lt"/>
              </a:rPr>
              <a:t>Tanım</a:t>
            </a:r>
            <a:r>
              <a:rPr lang="tr-TR" sz="1000" dirty="0">
                <a:ea typeface="+mn-lt"/>
                <a:cs typeface="+mn-lt"/>
              </a:rPr>
              <a:t>: Modelin, bir dizideki bir kelimenin diğer tüm kelimelerle olan ilişkisini öğrenmesine olanak tanır.</a:t>
            </a:r>
            <a:endParaRPr lang="tr-TR" sz="1000" dirty="0"/>
          </a:p>
          <a:p>
            <a:pPr lvl="1">
              <a:lnSpc>
                <a:spcPct val="110000"/>
              </a:lnSpc>
            </a:pPr>
            <a:r>
              <a:rPr lang="tr-TR" sz="1000" b="1" dirty="0">
                <a:ea typeface="+mn-lt"/>
                <a:cs typeface="+mn-lt"/>
              </a:rPr>
              <a:t>İşlevi</a:t>
            </a:r>
            <a:r>
              <a:rPr lang="tr-TR" sz="1000" dirty="0">
                <a:ea typeface="+mn-lt"/>
                <a:cs typeface="+mn-lt"/>
              </a:rPr>
              <a:t>: Her kelime için, diğer kelimelerin o kelimeyle ne kadar ilgili olduğunu belirler ve bu bilgiyi kullanarak kelimenin temsilini günceller.</a:t>
            </a:r>
            <a:endParaRPr lang="tr-TR" sz="1000" dirty="0"/>
          </a:p>
          <a:p>
            <a:pPr lvl="1">
              <a:lnSpc>
                <a:spcPct val="110000"/>
              </a:lnSpc>
            </a:pPr>
            <a:r>
              <a:rPr lang="tr-TR" sz="1000" b="1" dirty="0">
                <a:ea typeface="+mn-lt"/>
                <a:cs typeface="+mn-lt"/>
              </a:rPr>
              <a:t>Avantajı</a:t>
            </a:r>
            <a:r>
              <a:rPr lang="tr-TR" sz="1000" dirty="0">
                <a:ea typeface="+mn-lt"/>
                <a:cs typeface="+mn-lt"/>
              </a:rPr>
              <a:t>: Uzun vadeli bağımlılıkları ve farklı kontekstleri etkili bir şekilde yakalar.</a:t>
            </a:r>
            <a:endParaRPr lang="tr-TR" sz="1000" dirty="0"/>
          </a:p>
          <a:p>
            <a:pPr>
              <a:lnSpc>
                <a:spcPct val="110000"/>
              </a:lnSpc>
            </a:pPr>
            <a:endParaRPr lang="tr-TR" sz="1000"/>
          </a:p>
        </p:txBody>
      </p:sp>
    </p:spTree>
    <p:extLst>
      <p:ext uri="{BB962C8B-B14F-4D97-AF65-F5344CB8AC3E}">
        <p14:creationId xmlns:p14="http://schemas.microsoft.com/office/powerpoint/2010/main" val="154910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Transformer Neural Networks: A Step-by-Step Breakdown | Built In">
            <a:extLst>
              <a:ext uri="{FF2B5EF4-FFF2-40B4-BE49-F238E27FC236}">
                <a16:creationId xmlns:a16="http://schemas.microsoft.com/office/drawing/2014/main" id="{2B6F403D-F74F-E21A-AA30-566FE9D8077C}"/>
              </a:ext>
            </a:extLst>
          </p:cNvPr>
          <p:cNvPicPr>
            <a:picLocks noChangeAspect="1"/>
          </p:cNvPicPr>
          <p:nvPr/>
        </p:nvPicPr>
        <p:blipFill>
          <a:blip r:embed="rId2"/>
          <a:srcRect t="1586" r="-1" b="4309"/>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0AA7A510-42B8-B66C-E9A8-872A0BC54A8A}"/>
              </a:ext>
            </a:extLst>
          </p:cNvPr>
          <p:cNvSpPr>
            <a:spLocks noGrp="1"/>
          </p:cNvSpPr>
          <p:nvPr>
            <p:ph type="title"/>
          </p:nvPr>
        </p:nvSpPr>
        <p:spPr>
          <a:xfrm>
            <a:off x="612648" y="600075"/>
            <a:ext cx="6035040" cy="1529932"/>
          </a:xfrm>
        </p:spPr>
        <p:txBody>
          <a:bodyPr anchor="b">
            <a:normAutofit/>
          </a:bodyPr>
          <a:lstStyle/>
          <a:p>
            <a:r>
              <a:rPr lang="tr-TR" err="1">
                <a:ea typeface="+mj-lt"/>
                <a:cs typeface="+mj-lt"/>
              </a:rPr>
              <a:t>Transformers'ın</a:t>
            </a:r>
            <a:r>
              <a:rPr lang="tr-TR">
                <a:ea typeface="+mj-lt"/>
                <a:cs typeface="+mj-lt"/>
              </a:rPr>
              <a:t> Temel Bileşenleri</a:t>
            </a:r>
            <a:endParaRPr lang="tr-TR" dirty="0"/>
          </a:p>
          <a:p>
            <a:endParaRPr lang="tr-TR" dirty="0"/>
          </a:p>
        </p:txBody>
      </p:sp>
      <p:sp>
        <p:nvSpPr>
          <p:cNvPr id="3" name="İçerik Yer Tutucusu 2">
            <a:extLst>
              <a:ext uri="{FF2B5EF4-FFF2-40B4-BE49-F238E27FC236}">
                <a16:creationId xmlns:a16="http://schemas.microsoft.com/office/drawing/2014/main" id="{FEEC6496-C0AF-86BE-462A-255B69754B6C}"/>
              </a:ext>
            </a:extLst>
          </p:cNvPr>
          <p:cNvSpPr>
            <a:spLocks noGrp="1"/>
          </p:cNvSpPr>
          <p:nvPr>
            <p:ph idx="1"/>
          </p:nvPr>
        </p:nvSpPr>
        <p:spPr>
          <a:xfrm>
            <a:off x="612648" y="2212848"/>
            <a:ext cx="6035040" cy="4096512"/>
          </a:xfrm>
        </p:spPr>
        <p:txBody>
          <a:bodyPr vert="horz" lIns="91440" tIns="45720" rIns="91440" bIns="45720" rtlCol="0">
            <a:normAutofit/>
          </a:bodyPr>
          <a:lstStyle/>
          <a:p>
            <a:pPr marL="0" indent="0">
              <a:lnSpc>
                <a:spcPct val="110000"/>
              </a:lnSpc>
              <a:buNone/>
            </a:pPr>
            <a:r>
              <a:rPr lang="tr-TR" sz="1100" b="1">
                <a:ea typeface="+mn-lt"/>
                <a:cs typeface="+mn-lt"/>
              </a:rPr>
              <a:t>Multi-Head Attention</a:t>
            </a:r>
            <a:r>
              <a:rPr lang="tr-TR" sz="1100">
                <a:ea typeface="+mn-lt"/>
                <a:cs typeface="+mn-lt"/>
              </a:rPr>
              <a:t>:</a:t>
            </a:r>
          </a:p>
          <a:p>
            <a:pPr lvl="1">
              <a:lnSpc>
                <a:spcPct val="110000"/>
              </a:lnSpc>
            </a:pPr>
            <a:r>
              <a:rPr lang="tr-TR" sz="1100" b="1">
                <a:ea typeface="+mn-lt"/>
                <a:cs typeface="+mn-lt"/>
              </a:rPr>
              <a:t>Tanım</a:t>
            </a:r>
            <a:r>
              <a:rPr lang="tr-TR" sz="1100">
                <a:ea typeface="+mn-lt"/>
                <a:cs typeface="+mn-lt"/>
              </a:rPr>
              <a:t>: Attention hesaplamalarının birden fazla başlık (head) üzerinden paralel olarak yapılmasıdır.</a:t>
            </a:r>
          </a:p>
          <a:p>
            <a:pPr lvl="1">
              <a:lnSpc>
                <a:spcPct val="110000"/>
              </a:lnSpc>
            </a:pPr>
            <a:r>
              <a:rPr lang="tr-TR" sz="1100" b="1">
                <a:ea typeface="+mn-lt"/>
                <a:cs typeface="+mn-lt"/>
              </a:rPr>
              <a:t>İşlevi</a:t>
            </a:r>
            <a:r>
              <a:rPr lang="tr-TR" sz="1100">
                <a:ea typeface="+mn-lt"/>
                <a:cs typeface="+mn-lt"/>
              </a:rPr>
              <a:t>: Farklı başlıklar, farklı ilişki türlerini veya özellikleri öğrenebilir. Bu, modelin daha zengin ve çeşitli temsil becerisi kazanmasını sağlar.</a:t>
            </a:r>
          </a:p>
          <a:p>
            <a:pPr marL="0" indent="0">
              <a:lnSpc>
                <a:spcPct val="110000"/>
              </a:lnSpc>
              <a:buNone/>
            </a:pPr>
            <a:r>
              <a:rPr lang="tr-TR" sz="1100" b="1">
                <a:ea typeface="+mn-lt"/>
                <a:cs typeface="+mn-lt"/>
              </a:rPr>
              <a:t>Positional Encoding (Konum Kodlaması)</a:t>
            </a:r>
            <a:r>
              <a:rPr lang="tr-TR" sz="1100">
                <a:ea typeface="+mn-lt"/>
                <a:cs typeface="+mn-lt"/>
              </a:rPr>
              <a:t>:</a:t>
            </a:r>
          </a:p>
          <a:p>
            <a:pPr lvl="1">
              <a:lnSpc>
                <a:spcPct val="110000"/>
              </a:lnSpc>
            </a:pPr>
            <a:r>
              <a:rPr lang="tr-TR" sz="1100" b="1">
                <a:ea typeface="+mn-lt"/>
                <a:cs typeface="+mn-lt"/>
              </a:rPr>
              <a:t>Sorun</a:t>
            </a:r>
            <a:r>
              <a:rPr lang="tr-TR" sz="1100">
                <a:ea typeface="+mn-lt"/>
                <a:cs typeface="+mn-lt"/>
              </a:rPr>
              <a:t>: Transformers, sıralı işlem yapmadığı için kelimelerin pozisyon bilgisini doğrudan bilemez.</a:t>
            </a:r>
          </a:p>
          <a:p>
            <a:pPr lvl="1">
              <a:lnSpc>
                <a:spcPct val="110000"/>
              </a:lnSpc>
            </a:pPr>
            <a:r>
              <a:rPr lang="tr-TR" sz="1100" b="1">
                <a:ea typeface="+mn-lt"/>
                <a:cs typeface="+mn-lt"/>
              </a:rPr>
              <a:t>Çözüm</a:t>
            </a:r>
            <a:r>
              <a:rPr lang="tr-TR" sz="1100">
                <a:ea typeface="+mn-lt"/>
                <a:cs typeface="+mn-lt"/>
              </a:rPr>
              <a:t>: Positional encoding ile her kelimenin konum bilgisi, kelime temsillerine eklenir. Genellikle sinüs ve kosinüs fonksiyonları kullanılarak gerçekleştirilir.</a:t>
            </a:r>
          </a:p>
          <a:p>
            <a:pPr lvl="1">
              <a:lnSpc>
                <a:spcPct val="110000"/>
              </a:lnSpc>
            </a:pPr>
            <a:r>
              <a:rPr lang="tr-TR" sz="1100" b="1">
                <a:ea typeface="+mn-lt"/>
                <a:cs typeface="+mn-lt"/>
              </a:rPr>
              <a:t>Sonuç</a:t>
            </a:r>
            <a:r>
              <a:rPr lang="tr-TR" sz="1100">
                <a:ea typeface="+mn-lt"/>
                <a:cs typeface="+mn-lt"/>
              </a:rPr>
              <a:t>: Model, kelimelerin dizideki sırasını ve bunun anlam üzerindeki etkisini öğrenebilir.</a:t>
            </a:r>
          </a:p>
          <a:p>
            <a:pPr marL="0" indent="0">
              <a:lnSpc>
                <a:spcPct val="110000"/>
              </a:lnSpc>
              <a:buNone/>
            </a:pPr>
            <a:r>
              <a:rPr lang="tr-TR" sz="1100" b="1">
                <a:ea typeface="+mn-lt"/>
                <a:cs typeface="+mn-lt"/>
              </a:rPr>
              <a:t>Feed-Forward Sinir Ağları</a:t>
            </a:r>
            <a:r>
              <a:rPr lang="tr-TR" sz="1100">
                <a:ea typeface="+mn-lt"/>
                <a:cs typeface="+mn-lt"/>
              </a:rPr>
              <a:t>:</a:t>
            </a:r>
            <a:endParaRPr lang="tr-TR" sz="1100"/>
          </a:p>
          <a:p>
            <a:pPr lvl="1">
              <a:lnSpc>
                <a:spcPct val="110000"/>
              </a:lnSpc>
            </a:pPr>
            <a:r>
              <a:rPr lang="tr-TR" sz="1100" b="1">
                <a:ea typeface="+mn-lt"/>
                <a:cs typeface="+mn-lt"/>
              </a:rPr>
              <a:t>Tanım</a:t>
            </a:r>
            <a:r>
              <a:rPr lang="tr-TR" sz="1100">
                <a:ea typeface="+mn-lt"/>
                <a:cs typeface="+mn-lt"/>
              </a:rPr>
              <a:t>: Her encoder ve decoder katmanında bulunan, lineer dönüşümler ve aktivasyon fonksiyonlarından oluşan iki katmanlı tam bağlantılı ağlardır.</a:t>
            </a:r>
            <a:endParaRPr lang="tr-TR" sz="1100"/>
          </a:p>
          <a:p>
            <a:pPr lvl="1">
              <a:lnSpc>
                <a:spcPct val="110000"/>
              </a:lnSpc>
            </a:pPr>
            <a:r>
              <a:rPr lang="tr-TR" sz="1100" b="1">
                <a:ea typeface="+mn-lt"/>
                <a:cs typeface="+mn-lt"/>
              </a:rPr>
              <a:t>İşlevi</a:t>
            </a:r>
            <a:r>
              <a:rPr lang="tr-TR" sz="1100">
                <a:ea typeface="+mn-lt"/>
                <a:cs typeface="+mn-lt"/>
              </a:rPr>
              <a:t>: Non-lineerlik katarak modelin daha karmaşık ilişkileri öğrenmesini sağlar.</a:t>
            </a:r>
            <a:endParaRPr lang="tr-TR" sz="1100"/>
          </a:p>
          <a:p>
            <a:pPr>
              <a:lnSpc>
                <a:spcPct val="110000"/>
              </a:lnSpc>
            </a:pPr>
            <a:endParaRPr lang="tr-TR" sz="1100"/>
          </a:p>
        </p:txBody>
      </p:sp>
    </p:spTree>
    <p:extLst>
      <p:ext uri="{BB962C8B-B14F-4D97-AF65-F5344CB8AC3E}">
        <p14:creationId xmlns:p14="http://schemas.microsoft.com/office/powerpoint/2010/main" val="289979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ir molesel modelin yakınlarının yakından">
            <a:extLst>
              <a:ext uri="{FF2B5EF4-FFF2-40B4-BE49-F238E27FC236}">
                <a16:creationId xmlns:a16="http://schemas.microsoft.com/office/drawing/2014/main" id="{E456B79E-7A5F-FE6D-3BAA-E928EEBD58BA}"/>
              </a:ext>
            </a:extLst>
          </p:cNvPr>
          <p:cNvPicPr>
            <a:picLocks noChangeAspect="1"/>
          </p:cNvPicPr>
          <p:nvPr/>
        </p:nvPicPr>
        <p:blipFill>
          <a:blip r:embed="rId2"/>
          <a:srcRect l="42905" r="4133" b="6"/>
          <a:stretch/>
        </p:blipFill>
        <p:spPr>
          <a:xfrm>
            <a:off x="7345680" y="10"/>
            <a:ext cx="4846320" cy="6857990"/>
          </a:xfrm>
          <a:prstGeom prst="rect">
            <a:avLst/>
          </a:prstGeom>
        </p:spPr>
      </p:pic>
      <p:sp>
        <p:nvSpPr>
          <p:cNvPr id="2" name="Başlık 1">
            <a:extLst>
              <a:ext uri="{FF2B5EF4-FFF2-40B4-BE49-F238E27FC236}">
                <a16:creationId xmlns:a16="http://schemas.microsoft.com/office/drawing/2014/main" id="{0AA7A510-42B8-B66C-E9A8-872A0BC54A8A}"/>
              </a:ext>
            </a:extLst>
          </p:cNvPr>
          <p:cNvSpPr>
            <a:spLocks noGrp="1"/>
          </p:cNvSpPr>
          <p:nvPr>
            <p:ph type="title"/>
          </p:nvPr>
        </p:nvSpPr>
        <p:spPr>
          <a:xfrm>
            <a:off x="612648" y="600075"/>
            <a:ext cx="6035040" cy="1529932"/>
          </a:xfrm>
        </p:spPr>
        <p:txBody>
          <a:bodyPr anchor="b">
            <a:normAutofit/>
          </a:bodyPr>
          <a:lstStyle/>
          <a:p>
            <a:r>
              <a:rPr lang="tr-TR" err="1">
                <a:ea typeface="+mj-lt"/>
                <a:cs typeface="+mj-lt"/>
              </a:rPr>
              <a:t>Transformers'ın</a:t>
            </a:r>
            <a:r>
              <a:rPr lang="tr-TR">
                <a:ea typeface="+mj-lt"/>
                <a:cs typeface="+mj-lt"/>
              </a:rPr>
              <a:t> Temel Bileşenleri</a:t>
            </a:r>
            <a:endParaRPr lang="tr-TR" dirty="0"/>
          </a:p>
          <a:p>
            <a:endParaRPr lang="tr-TR" dirty="0"/>
          </a:p>
        </p:txBody>
      </p:sp>
      <p:sp>
        <p:nvSpPr>
          <p:cNvPr id="3" name="İçerik Yer Tutucusu 2">
            <a:extLst>
              <a:ext uri="{FF2B5EF4-FFF2-40B4-BE49-F238E27FC236}">
                <a16:creationId xmlns:a16="http://schemas.microsoft.com/office/drawing/2014/main" id="{FEEC6496-C0AF-86BE-462A-255B69754B6C}"/>
              </a:ext>
            </a:extLst>
          </p:cNvPr>
          <p:cNvSpPr>
            <a:spLocks noGrp="1"/>
          </p:cNvSpPr>
          <p:nvPr>
            <p:ph idx="1"/>
          </p:nvPr>
        </p:nvSpPr>
        <p:spPr>
          <a:xfrm>
            <a:off x="612648" y="2212848"/>
            <a:ext cx="6035040" cy="4096512"/>
          </a:xfrm>
        </p:spPr>
        <p:txBody>
          <a:bodyPr vert="horz" lIns="91440" tIns="45720" rIns="91440" bIns="45720" rtlCol="0">
            <a:normAutofit/>
          </a:bodyPr>
          <a:lstStyle/>
          <a:p>
            <a:pPr marL="0" indent="0">
              <a:lnSpc>
                <a:spcPct val="110000"/>
              </a:lnSpc>
              <a:buNone/>
            </a:pPr>
            <a:r>
              <a:rPr lang="tr-TR" sz="1800" b="1">
                <a:ea typeface="+mn-lt"/>
                <a:cs typeface="+mn-lt"/>
              </a:rPr>
              <a:t>Residual Bağlantılar ve Layer Normalization</a:t>
            </a:r>
            <a:r>
              <a:rPr lang="tr-TR" sz="1800">
                <a:ea typeface="+mn-lt"/>
                <a:cs typeface="+mn-lt"/>
              </a:rPr>
              <a:t>:</a:t>
            </a:r>
          </a:p>
          <a:p>
            <a:pPr lvl="1">
              <a:lnSpc>
                <a:spcPct val="110000"/>
              </a:lnSpc>
            </a:pPr>
            <a:r>
              <a:rPr lang="tr-TR" b="1">
                <a:ea typeface="+mn-lt"/>
                <a:cs typeface="+mn-lt"/>
              </a:rPr>
              <a:t>Residual Bağlantılar</a:t>
            </a:r>
            <a:r>
              <a:rPr lang="tr-TR">
                <a:ea typeface="+mn-lt"/>
                <a:cs typeface="+mn-lt"/>
              </a:rPr>
              <a:t>: Giriş tenso­r­unu doğrudan çıkışa ekleyerek gradyan akışını iyileştirir ve derin ağların eğitimini kolaylaştırır.</a:t>
            </a:r>
          </a:p>
          <a:p>
            <a:pPr lvl="1">
              <a:lnSpc>
                <a:spcPct val="110000"/>
              </a:lnSpc>
            </a:pPr>
            <a:r>
              <a:rPr lang="tr-TR" b="1">
                <a:ea typeface="+mn-lt"/>
                <a:cs typeface="+mn-lt"/>
              </a:rPr>
              <a:t>Layer Normalization</a:t>
            </a:r>
            <a:r>
              <a:rPr lang="tr-TR">
                <a:ea typeface="+mn-lt"/>
                <a:cs typeface="+mn-lt"/>
              </a:rPr>
              <a:t>: Her katmandaki aktivasyonları normalleştirerek eğitim sürecini stabilize eder ve daha hızlı yakınsama sağlar.</a:t>
            </a:r>
          </a:p>
          <a:p>
            <a:pPr marL="0" indent="0">
              <a:lnSpc>
                <a:spcPct val="110000"/>
              </a:lnSpc>
              <a:buNone/>
            </a:pPr>
            <a:r>
              <a:rPr lang="tr-TR" sz="1800" b="1">
                <a:ea typeface="+mn-lt"/>
                <a:cs typeface="+mn-lt"/>
              </a:rPr>
              <a:t>Masking</a:t>
            </a:r>
            <a:r>
              <a:rPr lang="tr-TR" sz="1800">
                <a:ea typeface="+mn-lt"/>
                <a:cs typeface="+mn-lt"/>
              </a:rPr>
              <a:t>:</a:t>
            </a:r>
          </a:p>
          <a:p>
            <a:pPr lvl="1">
              <a:lnSpc>
                <a:spcPct val="110000"/>
              </a:lnSpc>
            </a:pPr>
            <a:r>
              <a:rPr lang="tr-TR" b="1">
                <a:ea typeface="+mn-lt"/>
                <a:cs typeface="+mn-lt"/>
              </a:rPr>
              <a:t>İşlevi</a:t>
            </a:r>
            <a:r>
              <a:rPr lang="tr-TR">
                <a:ea typeface="+mn-lt"/>
                <a:cs typeface="+mn-lt"/>
              </a:rPr>
              <a:t>: Decoder tarafında, modelin gelecek adımları görmesini engellemek için kullanılır. Bu, modelin sıradaki kelimeyi tahmin ederken yalnızca önceki kelimelere bakmasını sağlar.</a:t>
            </a:r>
          </a:p>
          <a:p>
            <a:pPr>
              <a:lnSpc>
                <a:spcPct val="110000"/>
              </a:lnSpc>
            </a:pPr>
            <a:endParaRPr lang="tr-TR" sz="1800"/>
          </a:p>
        </p:txBody>
      </p:sp>
    </p:spTree>
    <p:extLst>
      <p:ext uri="{BB962C8B-B14F-4D97-AF65-F5344CB8AC3E}">
        <p14:creationId xmlns:p14="http://schemas.microsoft.com/office/powerpoint/2010/main" val="3992149351"/>
      </p:ext>
    </p:extLst>
  </p:cSld>
  <p:clrMapOvr>
    <a:masterClrMapping/>
  </p:clrMapOvr>
</p:sld>
</file>

<file path=ppt/theme/theme1.xml><?xml version="1.0" encoding="utf-8"?>
<a:theme xmlns:a="http://schemas.openxmlformats.org/drawingml/2006/main" name="VanillaVTI">
  <a:themeElements>
    <a:clrScheme name="AnalogousFromRegularSeedRightStep">
      <a:dk1>
        <a:srgbClr val="000000"/>
      </a:dk1>
      <a:lt1>
        <a:srgbClr val="FFFFFF"/>
      </a:lt1>
      <a:dk2>
        <a:srgbClr val="34381F"/>
      </a:dk2>
      <a:lt2>
        <a:srgbClr val="E2E6E8"/>
      </a:lt2>
      <a:accent1>
        <a:srgbClr val="C3714D"/>
      </a:accent1>
      <a:accent2>
        <a:srgbClr val="B1913B"/>
      </a:accent2>
      <a:accent3>
        <a:srgbClr val="9CAB43"/>
      </a:accent3>
      <a:accent4>
        <a:srgbClr val="6FB13B"/>
      </a:accent4>
      <a:accent5>
        <a:srgbClr val="4BB848"/>
      </a:accent5>
      <a:accent6>
        <a:srgbClr val="3BB169"/>
      </a:accent6>
      <a:hlink>
        <a:srgbClr val="3A8BA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37</Slides>
  <Notes>0</Notes>
  <HiddenSlides>0</HiddenSlides>
  <MMClips>0</MMClips>
  <ScaleCrop>false</ScaleCrop>
  <HeadingPairs>
    <vt:vector size="4" baseType="variant">
      <vt:variant>
        <vt:lpstr>Tema</vt:lpstr>
      </vt:variant>
      <vt:variant>
        <vt:i4>1</vt:i4>
      </vt:variant>
      <vt:variant>
        <vt:lpstr>Slayt Başlıkları</vt:lpstr>
      </vt:variant>
      <vt:variant>
        <vt:i4>37</vt:i4>
      </vt:variant>
    </vt:vector>
  </HeadingPairs>
  <TitlesOfParts>
    <vt:vector size="38" baseType="lpstr">
      <vt:lpstr>VanillaVTI</vt:lpstr>
      <vt:lpstr>Ders 6</vt:lpstr>
      <vt:lpstr>Ana Hat</vt:lpstr>
      <vt:lpstr>Transformers Mimarisine Giriş</vt:lpstr>
      <vt:lpstr>Geleneksel NLP Modellerinin Sınırları</vt:lpstr>
      <vt:lpstr>Geleneksel NLP Modellerinin Sınırları</vt:lpstr>
      <vt:lpstr>Transformers'ın Ortaya Çıkışı ve Önemi</vt:lpstr>
      <vt:lpstr>Transformers'ın Temel Bileşenleri </vt:lpstr>
      <vt:lpstr>Transformers'ın Temel Bileşenleri </vt:lpstr>
      <vt:lpstr>Transformers'ın Temel Bileşenleri </vt:lpstr>
      <vt:lpstr>Attention Mekanizması</vt:lpstr>
      <vt:lpstr>Attention Nedir ve Neden Gereklidir?</vt:lpstr>
      <vt:lpstr>Attention Nedir ve Neden Gereklidir?</vt:lpstr>
      <vt:lpstr>Self-Attention Nedir?</vt:lpstr>
      <vt:lpstr>Self-Attention Nasıl Çalışır?</vt:lpstr>
      <vt:lpstr>Multi-Head Attention Nedir?</vt:lpstr>
      <vt:lpstr>Multi-Head Attention Nasıl Çalışır?</vt:lpstr>
      <vt:lpstr>Attention mekanizması örnekleri</vt:lpstr>
      <vt:lpstr>Attention mekanizması örnekleri</vt:lpstr>
      <vt:lpstr>Attention mekanizması örnekleri</vt:lpstr>
      <vt:lpstr>Attention mekanizması örnekleri</vt:lpstr>
      <vt:lpstr>Positional Encoding (Konum Kodlaması)</vt:lpstr>
      <vt:lpstr>Sekans Bilgisinin Modelde Temsili</vt:lpstr>
      <vt:lpstr>Sekans Bilgisinin Modelde Temsili</vt:lpstr>
      <vt:lpstr>Encoder-Decoder Yapısı</vt:lpstr>
      <vt:lpstr>Encoder ve Decoder Modüllerinin İşlevleri</vt:lpstr>
      <vt:lpstr>Encoder-Decoder Etkileşimi </vt:lpstr>
      <vt:lpstr>Masking ve Geleceği Görme Problemi</vt:lpstr>
      <vt:lpstr>Masking ve Geleceği Görme Problemi</vt:lpstr>
      <vt:lpstr>Maskelemenin Önemi</vt:lpstr>
      <vt:lpstr>Transformerlarda Encoder-Decoder Uygulamaları </vt:lpstr>
      <vt:lpstr>Transformerlarda Encoder-Decoder Uygulamaları </vt:lpstr>
      <vt:lpstr>Transformerlarda Encoder-Decoder Uygulamaları </vt:lpstr>
      <vt:lpstr>Transformer'ın Uygulama Alanları</vt:lpstr>
      <vt:lpstr>Makine Çevirisi</vt:lpstr>
      <vt:lpstr>Metin Özeti Oluşturma</vt:lpstr>
      <vt:lpstr>Soru-Cevap Sistemleri</vt:lpstr>
      <vt:lpstr>Dil Modelleme ve Metin Üretimi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266</cp:revision>
  <dcterms:created xsi:type="dcterms:W3CDTF">2024-11-01T06:48:04Z</dcterms:created>
  <dcterms:modified xsi:type="dcterms:W3CDTF">2024-11-01T08:32:31Z</dcterms:modified>
</cp:coreProperties>
</file>